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1664" r:id="rId3"/>
    <p:sldId id="1845" r:id="rId4"/>
    <p:sldId id="1836" r:id="rId5"/>
    <p:sldId id="1837" r:id="rId6"/>
    <p:sldId id="1838" r:id="rId7"/>
    <p:sldId id="1857" r:id="rId8"/>
    <p:sldId id="1862" r:id="rId9"/>
    <p:sldId id="1867" r:id="rId10"/>
    <p:sldId id="1864" r:id="rId11"/>
    <p:sldId id="1879" r:id="rId12"/>
    <p:sldId id="1881" r:id="rId13"/>
    <p:sldId id="1882" r:id="rId14"/>
    <p:sldId id="1870" r:id="rId15"/>
    <p:sldId id="1883" r:id="rId16"/>
    <p:sldId id="1884" r:id="rId17"/>
    <p:sldId id="1865" r:id="rId18"/>
    <p:sldId id="1866" r:id="rId19"/>
    <p:sldId id="1871" r:id="rId20"/>
    <p:sldId id="1872" r:id="rId21"/>
    <p:sldId id="1814" r:id="rId22"/>
    <p:sldId id="1286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61">
          <p15:clr>
            <a:srgbClr val="A4A3A4"/>
          </p15:clr>
        </p15:guide>
        <p15:guide id="7" pos="574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pos="2842">
          <p15:clr>
            <a:srgbClr val="A4A3A4"/>
          </p15:clr>
        </p15:guide>
        <p15:guide id="10" pos="3953">
          <p15:clr>
            <a:srgbClr val="A4A3A4"/>
          </p15:clr>
        </p15:guide>
        <p15:guide id="11" pos="6199">
          <p15:clr>
            <a:srgbClr val="A4A3A4"/>
          </p15:clr>
        </p15:guide>
        <p15:guide id="12" orient="horz" pos="3022">
          <p15:clr>
            <a:srgbClr val="A4A3A4"/>
          </p15:clr>
        </p15:guide>
        <p15:guide id="13" pos="1912">
          <p15:clr>
            <a:srgbClr val="A4A3A4"/>
          </p15:clr>
        </p15:guide>
        <p15:guide id="14" pos="7129">
          <p15:clr>
            <a:srgbClr val="A4A3A4"/>
          </p15:clr>
        </p15:guide>
        <p15:guide id="15" pos="7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6D8"/>
    <a:srgbClr val="203864"/>
    <a:srgbClr val="F8F8F8"/>
    <a:srgbClr val="CC0000"/>
    <a:srgbClr val="E9E8E8"/>
    <a:srgbClr val="B1D599"/>
    <a:srgbClr val="E9ECF1"/>
    <a:srgbClr val="0070C0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5" autoAdjust="0"/>
    <p:restoredTop sz="93634" autoAdjust="0"/>
  </p:normalViewPr>
  <p:slideViewPr>
    <p:cSldViewPr snapToGrid="0">
      <p:cViewPr>
        <p:scale>
          <a:sx n="77" d="100"/>
          <a:sy n="77" d="100"/>
        </p:scale>
        <p:origin x="352" y="968"/>
      </p:cViewPr>
      <p:guideLst>
        <p:guide orient="horz" pos="2750"/>
        <p:guide pos="416"/>
        <p:guide pos="7256"/>
        <p:guide orient="horz" pos="686"/>
        <p:guide orient="horz" pos="3929"/>
        <p:guide orient="horz" pos="3861"/>
        <p:guide pos="574"/>
        <p:guide orient="horz" pos="1344"/>
        <p:guide pos="2842"/>
        <p:guide pos="3953"/>
        <p:guide pos="6199"/>
        <p:guide orient="horz" pos="3022"/>
        <p:guide pos="1912"/>
        <p:guide pos="7129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0C0BDD3-2242-2C4D-8B7F-63492A17707E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3EC990A-7C8A-CF46-960C-29E7DD2A529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词共现算法</a:t>
          </a:r>
          <a:r>
            <a:rPr lang="zh-CN" b="1" dirty="0"/>
            <a:t>的基本概念</a:t>
          </a:r>
          <a:endParaRPr lang="zh-CN" dirty="0"/>
        </a:p>
      </dgm:t>
    </dgm:pt>
    <dgm:pt modelId="{AAAD5084-395C-9840-8F60-59C4BDC2F0B3}" type="par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98C66BFD-CE5F-8E4E-B35B-7A79EF66745B}" type="sib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C94F87A4-906E-2145-A44E-155A401AB4D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奇异值分解 </a:t>
          </a:r>
          <a:r>
            <a:rPr lang="en-US" altLang="zh-CN" b="1" dirty="0"/>
            <a:t>SVD</a:t>
          </a:r>
          <a:r>
            <a:rPr lang="zh-CN" altLang="en-US" b="1" dirty="0"/>
            <a:t> </a:t>
          </a:r>
          <a:r>
            <a:rPr lang="zh-CN" b="1" dirty="0"/>
            <a:t>的基本概念</a:t>
          </a:r>
          <a:endParaRPr lang="zh-CN" dirty="0"/>
        </a:p>
      </dgm:t>
    </dgm:pt>
    <dgm:pt modelId="{58609263-CB96-6F43-A5D6-87E8ED742046}" type="par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DB47BE43-6D46-8942-84C6-400F38CAFF31}" type="sib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645E3D86-B050-7747-8524-658A29216694}">
      <dgm:prSet/>
      <dgm:spPr/>
      <dgm:t>
        <a:bodyPr/>
        <a:lstStyle/>
        <a:p>
          <a:r>
            <a:rPr lang="zh-CN" altLang="en-US" b="1" dirty="0"/>
            <a:t>探索</a:t>
          </a:r>
          <a:r>
            <a:rPr lang="zh-CN" b="1" dirty="0"/>
            <a:t>了</a:t>
          </a:r>
          <a:r>
            <a:rPr lang="zh-CN" altLang="en-US" b="1" dirty="0"/>
            <a:t>词向量</a:t>
          </a:r>
          <a:r>
            <a:rPr lang="zh-CN" b="1" dirty="0"/>
            <a:t>的</a:t>
          </a:r>
          <a:r>
            <a:rPr lang="zh-CN" altLang="en-US" b="1" dirty="0"/>
            <a:t>可视化</a:t>
          </a:r>
          <a:endParaRPr lang="zh-CN" dirty="0"/>
        </a:p>
      </dgm:t>
    </dgm:pt>
    <dgm:pt modelId="{E8EB250A-947E-6744-B74F-F93CF6373B70}" type="parTrans" cxnId="{2982617F-E8D1-2A43-9C6B-DDE6FCADB4C1}">
      <dgm:prSet/>
      <dgm:spPr/>
      <dgm:t>
        <a:bodyPr/>
        <a:lstStyle/>
        <a:p>
          <a:endParaRPr lang="zh-CN" altLang="en-US"/>
        </a:p>
      </dgm:t>
    </dgm:pt>
    <dgm:pt modelId="{953F5D79-8234-2E4C-8065-9FA8FEA662CE}" type="sibTrans" cxnId="{2982617F-E8D1-2A43-9C6B-DDE6FCADB4C1}">
      <dgm:prSet/>
      <dgm:spPr/>
      <dgm:t>
        <a:bodyPr/>
        <a:lstStyle/>
        <a:p>
          <a:endParaRPr lang="zh-CN" altLang="en-US"/>
        </a:p>
      </dgm:t>
    </dgm:pt>
    <dgm:pt modelId="{9D4E13AB-306F-A84A-A7CA-B58C8F724689}" type="pres">
      <dgm:prSet presAssocID="{40C0BDD3-2242-2C4D-8B7F-63492A17707E}" presName="linear" presStyleCnt="0">
        <dgm:presLayoutVars>
          <dgm:dir/>
          <dgm:animLvl val="lvl"/>
          <dgm:resizeHandles val="exact"/>
        </dgm:presLayoutVars>
      </dgm:prSet>
      <dgm:spPr/>
    </dgm:pt>
    <dgm:pt modelId="{82C35087-2152-FF4D-B9B6-BB74BDCF567B}" type="pres">
      <dgm:prSet presAssocID="{D3EC990A-7C8A-CF46-960C-29E7DD2A5294}" presName="parentLin" presStyleCnt="0"/>
      <dgm:spPr/>
    </dgm:pt>
    <dgm:pt modelId="{3AA8236F-CF90-A545-927A-78349BE6ED11}" type="pres">
      <dgm:prSet presAssocID="{D3EC990A-7C8A-CF46-960C-29E7DD2A5294}" presName="parentLeftMargin" presStyleLbl="node1" presStyleIdx="0" presStyleCnt="3"/>
      <dgm:spPr/>
    </dgm:pt>
    <dgm:pt modelId="{48463A26-4CD6-2E41-A38A-3BB7613EC8D9}" type="pres">
      <dgm:prSet presAssocID="{D3EC990A-7C8A-CF46-960C-29E7DD2A52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67C54B-35EF-2049-9130-D3933DF39002}" type="pres">
      <dgm:prSet presAssocID="{D3EC990A-7C8A-CF46-960C-29E7DD2A5294}" presName="negativeSpace" presStyleCnt="0"/>
      <dgm:spPr/>
    </dgm:pt>
    <dgm:pt modelId="{392EB2D4-B4B9-8C4E-87EA-900BFB22CEDA}" type="pres">
      <dgm:prSet presAssocID="{D3EC990A-7C8A-CF46-960C-29E7DD2A5294}" presName="childText" presStyleLbl="conFgAcc1" presStyleIdx="0" presStyleCnt="3">
        <dgm:presLayoutVars>
          <dgm:bulletEnabled val="1"/>
        </dgm:presLayoutVars>
      </dgm:prSet>
      <dgm:spPr/>
    </dgm:pt>
    <dgm:pt modelId="{EDFF9F4E-3036-FC40-BF5C-B06DBEC56B42}" type="pres">
      <dgm:prSet presAssocID="{98C66BFD-CE5F-8E4E-B35B-7A79EF66745B}" presName="spaceBetweenRectangles" presStyleCnt="0"/>
      <dgm:spPr/>
    </dgm:pt>
    <dgm:pt modelId="{26C6B00F-1801-2844-8388-6FBB4A32E528}" type="pres">
      <dgm:prSet presAssocID="{C94F87A4-906E-2145-A44E-155A401AB4D4}" presName="parentLin" presStyleCnt="0"/>
      <dgm:spPr/>
    </dgm:pt>
    <dgm:pt modelId="{CA33A674-8319-2B44-ADE4-A9E7ECED80A8}" type="pres">
      <dgm:prSet presAssocID="{C94F87A4-906E-2145-A44E-155A401AB4D4}" presName="parentLeftMargin" presStyleLbl="node1" presStyleIdx="0" presStyleCnt="3"/>
      <dgm:spPr/>
    </dgm:pt>
    <dgm:pt modelId="{105D271C-20C1-3B4F-9214-8E584D589C3A}" type="pres">
      <dgm:prSet presAssocID="{C94F87A4-906E-2145-A44E-155A401AB4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A1A99E-4AA5-044D-9A53-233323466853}" type="pres">
      <dgm:prSet presAssocID="{C94F87A4-906E-2145-A44E-155A401AB4D4}" presName="negativeSpace" presStyleCnt="0"/>
      <dgm:spPr/>
    </dgm:pt>
    <dgm:pt modelId="{4B59EEF5-CCEB-9240-8733-69A421B52EA6}" type="pres">
      <dgm:prSet presAssocID="{C94F87A4-906E-2145-A44E-155A401AB4D4}" presName="childText" presStyleLbl="conFgAcc1" presStyleIdx="1" presStyleCnt="3">
        <dgm:presLayoutVars>
          <dgm:bulletEnabled val="1"/>
        </dgm:presLayoutVars>
      </dgm:prSet>
      <dgm:spPr/>
    </dgm:pt>
    <dgm:pt modelId="{1B7D8718-1C20-474D-B7DE-3248651D4AB5}" type="pres">
      <dgm:prSet presAssocID="{DB47BE43-6D46-8942-84C6-400F38CAFF31}" presName="spaceBetweenRectangles" presStyleCnt="0"/>
      <dgm:spPr/>
    </dgm:pt>
    <dgm:pt modelId="{A6490368-AFF8-6748-AE79-2A8C03FFBF79}" type="pres">
      <dgm:prSet presAssocID="{645E3D86-B050-7747-8524-658A29216694}" presName="parentLin" presStyleCnt="0"/>
      <dgm:spPr/>
    </dgm:pt>
    <dgm:pt modelId="{89934C72-C3C9-1B44-B768-5CE4138B63E9}" type="pres">
      <dgm:prSet presAssocID="{645E3D86-B050-7747-8524-658A29216694}" presName="parentLeftMargin" presStyleLbl="node1" presStyleIdx="1" presStyleCnt="3"/>
      <dgm:spPr/>
    </dgm:pt>
    <dgm:pt modelId="{73F7213A-297B-FA4F-B701-BEF6B62F1CCE}" type="pres">
      <dgm:prSet presAssocID="{645E3D86-B050-7747-8524-658A292166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15A6F22-6222-1E4D-895C-0256B068E641}" type="pres">
      <dgm:prSet presAssocID="{645E3D86-B050-7747-8524-658A29216694}" presName="negativeSpace" presStyleCnt="0"/>
      <dgm:spPr/>
    </dgm:pt>
    <dgm:pt modelId="{3C1AC040-34C4-AC44-B4EC-3A2CA3CA8EA9}" type="pres">
      <dgm:prSet presAssocID="{645E3D86-B050-7747-8524-658A292166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E6B044-C947-864E-988E-A490B945C21A}" type="presOf" srcId="{D3EC990A-7C8A-CF46-960C-29E7DD2A5294}" destId="{48463A26-4CD6-2E41-A38A-3BB7613EC8D9}" srcOrd="1" destOrd="0" presId="urn:microsoft.com/office/officeart/2005/8/layout/list1"/>
    <dgm:cxn modelId="{85915E48-C2C0-624B-B94E-B2BA2AF5C8E1}" type="presOf" srcId="{645E3D86-B050-7747-8524-658A29216694}" destId="{73F7213A-297B-FA4F-B701-BEF6B62F1CCE}" srcOrd="1" destOrd="0" presId="urn:microsoft.com/office/officeart/2005/8/layout/list1"/>
    <dgm:cxn modelId="{1EC98661-142C-8241-8655-983AE29E0C51}" srcId="{40C0BDD3-2242-2C4D-8B7F-63492A17707E}" destId="{C94F87A4-906E-2145-A44E-155A401AB4D4}" srcOrd="1" destOrd="0" parTransId="{58609263-CB96-6F43-A5D6-87E8ED742046}" sibTransId="{DB47BE43-6D46-8942-84C6-400F38CAFF31}"/>
    <dgm:cxn modelId="{C297647A-0C3E-6942-9CED-525AC663913C}" type="presOf" srcId="{40C0BDD3-2242-2C4D-8B7F-63492A17707E}" destId="{9D4E13AB-306F-A84A-A7CA-B58C8F724689}" srcOrd="0" destOrd="0" presId="urn:microsoft.com/office/officeart/2005/8/layout/list1"/>
    <dgm:cxn modelId="{2CC0117F-BF6B-0343-B17F-D6D6FFEF19C8}" type="presOf" srcId="{D3EC990A-7C8A-CF46-960C-29E7DD2A5294}" destId="{3AA8236F-CF90-A545-927A-78349BE6ED11}" srcOrd="0" destOrd="0" presId="urn:microsoft.com/office/officeart/2005/8/layout/list1"/>
    <dgm:cxn modelId="{2982617F-E8D1-2A43-9C6B-DDE6FCADB4C1}" srcId="{40C0BDD3-2242-2C4D-8B7F-63492A17707E}" destId="{645E3D86-B050-7747-8524-658A29216694}" srcOrd="2" destOrd="0" parTransId="{E8EB250A-947E-6744-B74F-F93CF6373B70}" sibTransId="{953F5D79-8234-2E4C-8065-9FA8FEA662CE}"/>
    <dgm:cxn modelId="{538297B9-8483-E845-A722-D8087B0101A1}" type="presOf" srcId="{C94F87A4-906E-2145-A44E-155A401AB4D4}" destId="{CA33A674-8319-2B44-ADE4-A9E7ECED80A8}" srcOrd="0" destOrd="0" presId="urn:microsoft.com/office/officeart/2005/8/layout/list1"/>
    <dgm:cxn modelId="{2F5998D5-89E0-6E4A-9149-A3D98394A503}" srcId="{40C0BDD3-2242-2C4D-8B7F-63492A17707E}" destId="{D3EC990A-7C8A-CF46-960C-29E7DD2A5294}" srcOrd="0" destOrd="0" parTransId="{AAAD5084-395C-9840-8F60-59C4BDC2F0B3}" sibTransId="{98C66BFD-CE5F-8E4E-B35B-7A79EF66745B}"/>
    <dgm:cxn modelId="{B696C0D5-38C3-D744-A7EA-1D72C7C79612}" type="presOf" srcId="{C94F87A4-906E-2145-A44E-155A401AB4D4}" destId="{105D271C-20C1-3B4F-9214-8E584D589C3A}" srcOrd="1" destOrd="0" presId="urn:microsoft.com/office/officeart/2005/8/layout/list1"/>
    <dgm:cxn modelId="{5AD8DAD7-20B9-6049-934B-19452D090E1B}" type="presOf" srcId="{645E3D86-B050-7747-8524-658A29216694}" destId="{89934C72-C3C9-1B44-B768-5CE4138B63E9}" srcOrd="0" destOrd="0" presId="urn:microsoft.com/office/officeart/2005/8/layout/list1"/>
    <dgm:cxn modelId="{13B57250-004D-C942-B575-C8D350CC4EB0}" type="presParOf" srcId="{9D4E13AB-306F-A84A-A7CA-B58C8F724689}" destId="{82C35087-2152-FF4D-B9B6-BB74BDCF567B}" srcOrd="0" destOrd="0" presId="urn:microsoft.com/office/officeart/2005/8/layout/list1"/>
    <dgm:cxn modelId="{1551E723-7A7C-7345-8D77-A1336A0F24EE}" type="presParOf" srcId="{82C35087-2152-FF4D-B9B6-BB74BDCF567B}" destId="{3AA8236F-CF90-A545-927A-78349BE6ED11}" srcOrd="0" destOrd="0" presId="urn:microsoft.com/office/officeart/2005/8/layout/list1"/>
    <dgm:cxn modelId="{DAC7D032-2C6E-5C4E-8270-5813E67050E1}" type="presParOf" srcId="{82C35087-2152-FF4D-B9B6-BB74BDCF567B}" destId="{48463A26-4CD6-2E41-A38A-3BB7613EC8D9}" srcOrd="1" destOrd="0" presId="urn:microsoft.com/office/officeart/2005/8/layout/list1"/>
    <dgm:cxn modelId="{643A777F-8A71-894B-B6D4-1E98008ECFB7}" type="presParOf" srcId="{9D4E13AB-306F-A84A-A7CA-B58C8F724689}" destId="{3367C54B-35EF-2049-9130-D3933DF39002}" srcOrd="1" destOrd="0" presId="urn:microsoft.com/office/officeart/2005/8/layout/list1"/>
    <dgm:cxn modelId="{BD6FD638-59E0-FD44-B399-F1EA8F7590D3}" type="presParOf" srcId="{9D4E13AB-306F-A84A-A7CA-B58C8F724689}" destId="{392EB2D4-B4B9-8C4E-87EA-900BFB22CEDA}" srcOrd="2" destOrd="0" presId="urn:microsoft.com/office/officeart/2005/8/layout/list1"/>
    <dgm:cxn modelId="{CF99C662-DA7A-E842-8E0E-266F13CA0369}" type="presParOf" srcId="{9D4E13AB-306F-A84A-A7CA-B58C8F724689}" destId="{EDFF9F4E-3036-FC40-BF5C-B06DBEC56B42}" srcOrd="3" destOrd="0" presId="urn:microsoft.com/office/officeart/2005/8/layout/list1"/>
    <dgm:cxn modelId="{ABD75266-0C6F-CC4C-B346-0E9BE17A19F5}" type="presParOf" srcId="{9D4E13AB-306F-A84A-A7CA-B58C8F724689}" destId="{26C6B00F-1801-2844-8388-6FBB4A32E528}" srcOrd="4" destOrd="0" presId="urn:microsoft.com/office/officeart/2005/8/layout/list1"/>
    <dgm:cxn modelId="{5535F667-A6FA-594A-BB41-C92B866DDAE2}" type="presParOf" srcId="{26C6B00F-1801-2844-8388-6FBB4A32E528}" destId="{CA33A674-8319-2B44-ADE4-A9E7ECED80A8}" srcOrd="0" destOrd="0" presId="urn:microsoft.com/office/officeart/2005/8/layout/list1"/>
    <dgm:cxn modelId="{8349CAFF-50C5-8840-88D1-AF6F0FE09024}" type="presParOf" srcId="{26C6B00F-1801-2844-8388-6FBB4A32E528}" destId="{105D271C-20C1-3B4F-9214-8E584D589C3A}" srcOrd="1" destOrd="0" presId="urn:microsoft.com/office/officeart/2005/8/layout/list1"/>
    <dgm:cxn modelId="{52244BF2-D776-074A-915E-96AAE2AC03B4}" type="presParOf" srcId="{9D4E13AB-306F-A84A-A7CA-B58C8F724689}" destId="{30A1A99E-4AA5-044D-9A53-233323466853}" srcOrd="5" destOrd="0" presId="urn:microsoft.com/office/officeart/2005/8/layout/list1"/>
    <dgm:cxn modelId="{0667A0D6-8B55-2848-B0CB-4BDE62A95557}" type="presParOf" srcId="{9D4E13AB-306F-A84A-A7CA-B58C8F724689}" destId="{4B59EEF5-CCEB-9240-8733-69A421B52EA6}" srcOrd="6" destOrd="0" presId="urn:microsoft.com/office/officeart/2005/8/layout/list1"/>
    <dgm:cxn modelId="{FE286706-A550-9B4E-A164-8EAB55538E63}" type="presParOf" srcId="{9D4E13AB-306F-A84A-A7CA-B58C8F724689}" destId="{1B7D8718-1C20-474D-B7DE-3248651D4AB5}" srcOrd="7" destOrd="0" presId="urn:microsoft.com/office/officeart/2005/8/layout/list1"/>
    <dgm:cxn modelId="{F0E41C82-4752-F240-9740-C961AABFA093}" type="presParOf" srcId="{9D4E13AB-306F-A84A-A7CA-B58C8F724689}" destId="{A6490368-AFF8-6748-AE79-2A8C03FFBF79}" srcOrd="8" destOrd="0" presId="urn:microsoft.com/office/officeart/2005/8/layout/list1"/>
    <dgm:cxn modelId="{AC7992A5-EC37-EC44-871F-F247FD5D2324}" type="presParOf" srcId="{A6490368-AFF8-6748-AE79-2A8C03FFBF79}" destId="{89934C72-C3C9-1B44-B768-5CE4138B63E9}" srcOrd="0" destOrd="0" presId="urn:microsoft.com/office/officeart/2005/8/layout/list1"/>
    <dgm:cxn modelId="{B8B1FAC6-D9E7-3D48-8C7F-5A8383F97391}" type="presParOf" srcId="{A6490368-AFF8-6748-AE79-2A8C03FFBF79}" destId="{73F7213A-297B-FA4F-B701-BEF6B62F1CCE}" srcOrd="1" destOrd="0" presId="urn:microsoft.com/office/officeart/2005/8/layout/list1"/>
    <dgm:cxn modelId="{0ECFFA13-87B2-A246-B608-8659FBDCF9F0}" type="presParOf" srcId="{9D4E13AB-306F-A84A-A7CA-B58C8F724689}" destId="{715A6F22-6222-1E4D-895C-0256B068E641}" srcOrd="9" destOrd="0" presId="urn:microsoft.com/office/officeart/2005/8/layout/list1"/>
    <dgm:cxn modelId="{4418065C-3252-684E-A9A5-9FDF5C99B332}" type="presParOf" srcId="{9D4E13AB-306F-A84A-A7CA-B58C8F724689}" destId="{3C1AC040-34C4-AC44-B4EC-3A2CA3CA8EA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词共现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词向量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Y="-200000" custLinFactNeighborX="-32" custLinFactNeighborY="-284168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2"/>
      <dgm:spPr/>
    </dgm:pt>
    <dgm:pt modelId="{5F6DB585-E001-4F26-BF9E-82D8735C1C3E}" type="pres">
      <dgm:prSet presAssocID="{0878172A-BF31-48D1-A7B2-BA789B547BA3}" presName="childText" presStyleLbl="bgAcc1" presStyleIdx="0" presStyleCnt="2" custScaleX="305817" custScaleY="260986" custLinFactY="-200000" custLinFactNeighborX="-8646" custLinFactNeighborY="-256502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2"/>
      <dgm:spPr/>
    </dgm:pt>
    <dgm:pt modelId="{774CE201-7158-4A84-94BB-7372825420EB}" type="pres">
      <dgm:prSet presAssocID="{0DE4A1E3-05AE-475F-8F42-F79420B797A4}" presName="childText" presStyleLbl="bgAcc1" presStyleIdx="1" presStyleCnt="2" custScaleX="305817" custScaleY="260986" custLinFactY="-194894" custLinFactNeighborX="-8646" custLinFactNeighborY="-200000">
        <dgm:presLayoutVars>
          <dgm:bulletEnabled val="1"/>
        </dgm:presLayoutVars>
      </dgm:prSet>
      <dgm:spPr/>
    </dgm:pt>
  </dgm:ptLst>
  <dgm:cxnLst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EB2D4-B4B9-8C4E-87EA-900BFB22CEDA}">
      <dsp:nvSpPr>
        <dsp:cNvPr id="0" name=""/>
        <dsp:cNvSpPr/>
      </dsp:nvSpPr>
      <dsp:spPr>
        <a:xfrm>
          <a:off x="0" y="808867"/>
          <a:ext cx="9196467" cy="730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3A26-4CD6-2E41-A38A-3BB7613EC8D9}">
      <dsp:nvSpPr>
        <dsp:cNvPr id="0" name=""/>
        <dsp:cNvSpPr/>
      </dsp:nvSpPr>
      <dsp:spPr>
        <a:xfrm>
          <a:off x="459823" y="380827"/>
          <a:ext cx="6437526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学习</a:t>
          </a:r>
          <a:r>
            <a:rPr lang="zh-CN" sz="2900" b="1" kern="1200" dirty="0"/>
            <a:t>了</a:t>
          </a:r>
          <a:r>
            <a:rPr lang="zh-CN" altLang="en-US" sz="2900" b="1" kern="1200" dirty="0"/>
            <a:t>词共现算法</a:t>
          </a:r>
          <a:r>
            <a:rPr lang="zh-CN" sz="2900" b="1" kern="1200" dirty="0"/>
            <a:t>的基本概念</a:t>
          </a:r>
          <a:endParaRPr lang="zh-CN" sz="2900" kern="1200" dirty="0"/>
        </a:p>
      </dsp:txBody>
      <dsp:txXfrm>
        <a:off x="501613" y="422617"/>
        <a:ext cx="6353946" cy="772500"/>
      </dsp:txXfrm>
    </dsp:sp>
    <dsp:sp modelId="{4B59EEF5-CCEB-9240-8733-69A421B52EA6}">
      <dsp:nvSpPr>
        <dsp:cNvPr id="0" name=""/>
        <dsp:cNvSpPr/>
      </dsp:nvSpPr>
      <dsp:spPr>
        <a:xfrm>
          <a:off x="0" y="2124307"/>
          <a:ext cx="9196467" cy="730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71C-20C1-3B4F-9214-8E584D589C3A}">
      <dsp:nvSpPr>
        <dsp:cNvPr id="0" name=""/>
        <dsp:cNvSpPr/>
      </dsp:nvSpPr>
      <dsp:spPr>
        <a:xfrm>
          <a:off x="459823" y="1696267"/>
          <a:ext cx="6437526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学习</a:t>
          </a:r>
          <a:r>
            <a:rPr lang="zh-CN" sz="2900" b="1" kern="1200" dirty="0"/>
            <a:t>了</a:t>
          </a:r>
          <a:r>
            <a:rPr lang="zh-CN" altLang="en-US" sz="2900" b="1" kern="1200" dirty="0"/>
            <a:t>奇异值分解 </a:t>
          </a:r>
          <a:r>
            <a:rPr lang="en-US" altLang="zh-CN" sz="2900" b="1" kern="1200" dirty="0"/>
            <a:t>SVD</a:t>
          </a:r>
          <a:r>
            <a:rPr lang="zh-CN" altLang="en-US" sz="2900" b="1" kern="1200" dirty="0"/>
            <a:t> </a:t>
          </a:r>
          <a:r>
            <a:rPr lang="zh-CN" sz="2900" b="1" kern="1200" dirty="0"/>
            <a:t>的基本概念</a:t>
          </a:r>
          <a:endParaRPr lang="zh-CN" sz="2900" kern="1200" dirty="0"/>
        </a:p>
      </dsp:txBody>
      <dsp:txXfrm>
        <a:off x="501613" y="1738057"/>
        <a:ext cx="6353946" cy="772500"/>
      </dsp:txXfrm>
    </dsp:sp>
    <dsp:sp modelId="{3C1AC040-34C4-AC44-B4EC-3A2CA3CA8EA9}">
      <dsp:nvSpPr>
        <dsp:cNvPr id="0" name=""/>
        <dsp:cNvSpPr/>
      </dsp:nvSpPr>
      <dsp:spPr>
        <a:xfrm>
          <a:off x="0" y="3439746"/>
          <a:ext cx="9196467" cy="730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7213A-297B-FA4F-B701-BEF6B62F1CCE}">
      <dsp:nvSpPr>
        <dsp:cNvPr id="0" name=""/>
        <dsp:cNvSpPr/>
      </dsp:nvSpPr>
      <dsp:spPr>
        <a:xfrm>
          <a:off x="459823" y="3011707"/>
          <a:ext cx="6437526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探索</a:t>
          </a:r>
          <a:r>
            <a:rPr lang="zh-CN" sz="2900" b="1" kern="1200" dirty="0"/>
            <a:t>了</a:t>
          </a:r>
          <a:r>
            <a:rPr lang="zh-CN" altLang="en-US" sz="2900" b="1" kern="1200" dirty="0"/>
            <a:t>词向量</a:t>
          </a:r>
          <a:r>
            <a:rPr lang="zh-CN" sz="2900" b="1" kern="1200" dirty="0"/>
            <a:t>的</a:t>
          </a:r>
          <a:r>
            <a:rPr lang="zh-CN" altLang="en-US" sz="2900" b="1" kern="1200" dirty="0"/>
            <a:t>可视化</a:t>
          </a:r>
          <a:endParaRPr lang="zh-CN" sz="2900" kern="1200" dirty="0"/>
        </a:p>
      </dsp:txBody>
      <dsp:txXfrm>
        <a:off x="501613" y="3053497"/>
        <a:ext cx="6353946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82586"/>
          <a:ext cx="1312500" cy="663687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9439" y="102025"/>
        <a:ext cx="1273622" cy="624809"/>
      </dsp:txXfrm>
    </dsp:sp>
    <dsp:sp modelId="{88997F90-D3E7-43E9-A45F-282CBE581B4A}">
      <dsp:nvSpPr>
        <dsp:cNvPr id="0" name=""/>
        <dsp:cNvSpPr/>
      </dsp:nvSpPr>
      <dsp:spPr>
        <a:xfrm>
          <a:off x="131250" y="746274"/>
          <a:ext cx="106977" cy="32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52"/>
              </a:lnTo>
              <a:lnTo>
                <a:pt x="106977" y="322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38227" y="839108"/>
          <a:ext cx="862498" cy="46003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词共现</a:t>
          </a:r>
        </a:p>
      </dsp:txBody>
      <dsp:txXfrm>
        <a:off x="251701" y="852582"/>
        <a:ext cx="835550" cy="433090"/>
      </dsp:txXfrm>
    </dsp:sp>
    <dsp:sp modelId="{65D3447C-4584-489A-B785-D9E2C430E7B5}">
      <dsp:nvSpPr>
        <dsp:cNvPr id="0" name=""/>
        <dsp:cNvSpPr/>
      </dsp:nvSpPr>
      <dsp:spPr>
        <a:xfrm>
          <a:off x="131250" y="746274"/>
          <a:ext cx="106977" cy="93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554"/>
              </a:lnTo>
              <a:lnTo>
                <a:pt x="106977" y="93555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38227" y="1451809"/>
          <a:ext cx="862498" cy="460038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词向量</a:t>
          </a:r>
        </a:p>
      </dsp:txBody>
      <dsp:txXfrm>
        <a:off x="251701" y="1465283"/>
        <a:ext cx="835550" cy="433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2025/2/14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5EA11-2308-EE61-1A4B-285ACE3D4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9A0C93-67BF-6E59-970F-1F8096FC1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824133-F8F5-C540-5004-9DE548CE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D7F9C-96A0-996C-234E-C9B11114A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88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1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E3AAB-86AC-AE07-B48F-A3C8139B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3D8EFB-A3DA-D2B1-895B-3FFBC0D60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A741D-BFF2-63D6-D9E5-100EB1FD5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3C271A-86E5-C75C-CB09-063C2E701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0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0651-4A62-91D2-0844-2D97EF86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255EB1-EA3B-0959-5AFD-00629DC71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22B29-16AB-1AA7-393C-05F3D99AA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F7176-E794-4D61-5EEF-7BD4E070C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1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8452D-8BD3-179F-EDFE-EB5DCC94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76F5C9-688C-DD92-398D-F6524760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4E8FA7-BFBD-061A-43A5-37EB8E877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EBBEAE-F143-AF1A-7B60-E050AE74F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33F8-59B4-3862-8954-D9B6CA21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CEEE97-1ADF-FD7B-1EAF-941EB5532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6AE6E4-6C6B-FE9C-763A-F805E78AF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B93430-1B8A-6DD2-82BF-F755F0E85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5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16030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636813"/>
            <a:ext cx="12192001" cy="15784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6965" cy="617447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9229" y="90888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0386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diagramColors" Target="../diagrams/colors9.xml"/><Relationship Id="rId21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diagramQuickStyle" Target="../diagrams/quickStyle9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39.png"/><Relationship Id="rId24" Type="http://schemas.openxmlformats.org/officeDocument/2006/relationships/diagramLayout" Target="../diagrams/layout9.xml"/><Relationship Id="rId15" Type="http://schemas.openxmlformats.org/officeDocument/2006/relationships/image" Target="../media/image43.png"/><Relationship Id="rId23" Type="http://schemas.openxmlformats.org/officeDocument/2006/relationships/diagramData" Target="../diagrams/data9.xml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diagramData" Target="../diagrams/data10.xml"/><Relationship Id="rId12" Type="http://schemas.openxmlformats.org/officeDocument/2006/relationships/image" Target="../media/image55.png"/><Relationship Id="rId1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54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1" Type="http://schemas.openxmlformats.org/officeDocument/2006/relationships/diagramQuickStyle" Target="../diagrams/quickStyle11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png"/><Relationship Id="rId20" Type="http://schemas.openxmlformats.org/officeDocument/2006/relationships/diagramLayout" Target="../diagrams/layout11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59.png"/><Relationship Id="rId15" Type="http://schemas.openxmlformats.org/officeDocument/2006/relationships/image" Target="../media/image63.png"/><Relationship Id="rId23" Type="http://schemas.microsoft.com/office/2007/relationships/diagramDrawing" Target="../diagrams/drawing11.xml"/><Relationship Id="rId10" Type="http://schemas.openxmlformats.org/officeDocument/2006/relationships/image" Target="../media/image58.png"/><Relationship Id="rId19" Type="http://schemas.openxmlformats.org/officeDocument/2006/relationships/diagramData" Target="../diagrams/data11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18" Type="http://schemas.openxmlformats.org/officeDocument/2006/relationships/image" Target="../media/image13.png"/><Relationship Id="rId21" Type="http://schemas.openxmlformats.org/officeDocument/2006/relationships/diagramLayout" Target="../diagrams/layout12.xml"/><Relationship Id="rId12" Type="http://schemas.openxmlformats.org/officeDocument/2006/relationships/image" Target="../media/image540.png"/><Relationship Id="rId17" Type="http://schemas.openxmlformats.org/officeDocument/2006/relationships/image" Target="../media/image5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diagramData" Target="../diagrams/data12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530.png"/><Relationship Id="rId24" Type="http://schemas.microsoft.com/office/2007/relationships/diagramDrawing" Target="../diagrams/drawing12.xml"/><Relationship Id="rId15" Type="http://schemas.openxmlformats.org/officeDocument/2006/relationships/image" Target="../media/image570.png"/><Relationship Id="rId23" Type="http://schemas.openxmlformats.org/officeDocument/2006/relationships/diagramColors" Target="../diagrams/colors12.xml"/><Relationship Id="rId10" Type="http://schemas.openxmlformats.org/officeDocument/2006/relationships/image" Target="../media/image520.png"/><Relationship Id="rId19" Type="http://schemas.openxmlformats.org/officeDocument/2006/relationships/image" Target="../media/image61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Relationship Id="rId22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diagramDrawing" Target="../diagrams/drawing13.xml"/><Relationship Id="rId12" Type="http://schemas.openxmlformats.org/officeDocument/2006/relationships/diagramColors" Target="../diagrams/colors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11" Type="http://schemas.openxmlformats.org/officeDocument/2006/relationships/diagramQuickStyle" Target="../diagrams/quickStyle13.xml"/><Relationship Id="rId10" Type="http://schemas.openxmlformats.org/officeDocument/2006/relationships/diagramLayout" Target="../diagrams/layout13.xml"/><Relationship Id="rId9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diagramQuickStyle" Target="../diagrams/quickStyle14.xml"/><Relationship Id="rId7" Type="http://schemas.openxmlformats.org/officeDocument/2006/relationships/image" Target="../media/image70.png"/><Relationship Id="rId12" Type="http://schemas.openxmlformats.org/officeDocument/2006/relationships/diagramLayout" Target="../diagrams/layout14.xml"/><Relationship Id="rId1" Type="http://schemas.openxmlformats.org/officeDocument/2006/relationships/slideLayout" Target="../slideLayouts/slideLayout10.xml"/><Relationship Id="rId11" Type="http://schemas.openxmlformats.org/officeDocument/2006/relationships/diagramData" Target="../diagrams/data14.xml"/><Relationship Id="rId15" Type="http://schemas.microsoft.com/office/2007/relationships/diagramDrawing" Target="../diagrams/drawing14.xml"/><Relationship Id="rId10" Type="http://schemas.openxmlformats.org/officeDocument/2006/relationships/image" Target="../media/image15.png"/><Relationship Id="rId9" Type="http://schemas.openxmlformats.org/officeDocument/2006/relationships/image" Target="../media/image72.png"/><Relationship Id="rId14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class/cs168/l/l9.pdf" TargetMode="External"/><Relationship Id="rId3" Type="http://schemas.openxmlformats.org/officeDocument/2006/relationships/diagramLayout" Target="../diagrams/layout15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5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15.xml"/><Relationship Id="rId10" Type="http://schemas.openxmlformats.org/officeDocument/2006/relationships/hyperlink" Target="https://search.bilibili.com/all?keyword=SVD" TargetMode="External"/><Relationship Id="rId4" Type="http://schemas.openxmlformats.org/officeDocument/2006/relationships/diagramQuickStyle" Target="../diagrams/quickStyle15.xml"/><Relationship Id="rId9" Type="http://schemas.openxmlformats.org/officeDocument/2006/relationships/hyperlink" Target="https://personal.math.vt.edu/embree/cmda3606/chapter6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7" Type="http://schemas.openxmlformats.org/officeDocument/2006/relationships/image" Target="../media/image650.png"/><Relationship Id="rId12" Type="http://schemas.microsoft.com/office/2007/relationships/diagramDrawing" Target="../diagrams/drawing16.xml"/><Relationship Id="rId1" Type="http://schemas.openxmlformats.org/officeDocument/2006/relationships/slideLayout" Target="../slideLayouts/slideLayout10.xml"/><Relationship Id="rId11" Type="http://schemas.openxmlformats.org/officeDocument/2006/relationships/diagramColors" Target="../diagrams/colors16.xml"/><Relationship Id="rId10" Type="http://schemas.openxmlformats.org/officeDocument/2006/relationships/diagramQuickStyle" Target="../diagrams/quickStyle16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microsoft.com/office/2007/relationships/diagramDrawing" Target="../diagrams/drawing8.xml"/><Relationship Id="rId21" Type="http://schemas.openxmlformats.org/officeDocument/2006/relationships/image" Target="../media/image35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5.png"/><Relationship Id="rId24" Type="http://schemas.openxmlformats.org/officeDocument/2006/relationships/diagramQuickStyle" Target="../diagrams/quickStyle8.xml"/><Relationship Id="rId15" Type="http://schemas.openxmlformats.org/officeDocument/2006/relationships/image" Target="../media/image29.png"/><Relationship Id="rId23" Type="http://schemas.openxmlformats.org/officeDocument/2006/relationships/diagramLayout" Target="../diagrams/layout8.xml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6" y="1700824"/>
            <a:ext cx="10167125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3.6 </a:t>
            </a: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从词共现矩阵到</a:t>
            </a:r>
            <a:endParaRPr kumimoji="0" lang="en-US" altLang="zh-CN" sz="72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词向量</a:t>
            </a:r>
            <a:endParaRPr kumimoji="0" lang="en-US" altLang="zh-CN" sz="4000" b="1" i="0" u="none" strike="noStrike" kern="1200" cap="none" spc="200" normalizeH="0" baseline="0" noProof="0" dirty="0">
              <a:ln>
                <a:noFill/>
              </a:ln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1439-D670-778B-415B-AB0A208EE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1789A1-2D8D-D230-A4E8-3254C50C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基于线性变换的降维方法</a:t>
            </a:r>
            <a:endParaRPr lang="zh-CN" altLang="en-US" dirty="0"/>
          </a:p>
        </p:txBody>
      </p:sp>
      <p:graphicFrame>
        <p:nvGraphicFramePr>
          <p:cNvPr id="2" name="Group 44">
            <a:extLst>
              <a:ext uri="{FF2B5EF4-FFF2-40B4-BE49-F238E27FC236}">
                <a16:creationId xmlns:a16="http://schemas.microsoft.com/office/drawing/2014/main" id="{BD660F12-96B7-4A87-BA99-769DBCEAB0A1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2595753" y="1389172"/>
          <a:ext cx="1628371" cy="2532882"/>
        </p:xfrm>
        <a:graphic>
          <a:graphicData uri="http://schemas.openxmlformats.org/drawingml/2006/table">
            <a:tbl>
              <a:tblPr/>
              <a:tblGrid>
                <a:gridCol w="383095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786266097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88932246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</a:tblGrid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0493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n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9AE9BB-890B-D4CF-25BF-26121255B37C}"/>
                  </a:ext>
                </a:extLst>
              </p:cNvPr>
              <p:cNvSpPr txBox="1"/>
              <p:nvPr/>
            </p:nvSpPr>
            <p:spPr>
              <a:xfrm>
                <a:off x="3085134" y="4034975"/>
                <a:ext cx="506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9AE9BB-890B-D4CF-25BF-26121255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34" y="4034975"/>
                <a:ext cx="506613" cy="276999"/>
              </a:xfrm>
              <a:prstGeom prst="rect">
                <a:avLst/>
              </a:prstGeom>
              <a:blipFill>
                <a:blip r:embed="rId8"/>
                <a:stretch>
                  <a:fillRect l="-4878" r="-975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82CFAF6-C49D-9544-433E-734224A1A8B5}"/>
                  </a:ext>
                </a:extLst>
              </p:cNvPr>
              <p:cNvSpPr txBox="1"/>
              <p:nvPr/>
            </p:nvSpPr>
            <p:spPr>
              <a:xfrm>
                <a:off x="2222158" y="145359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82CFAF6-C49D-9544-433E-734224A1A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158" y="1453593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56B8C6-5B8B-9B65-6652-B76F1DC6F81B}"/>
                  </a:ext>
                </a:extLst>
              </p:cNvPr>
              <p:cNvSpPr txBox="1"/>
              <p:nvPr/>
            </p:nvSpPr>
            <p:spPr>
              <a:xfrm>
                <a:off x="4365322" y="245815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56B8C6-5B8B-9B65-6652-B76F1DC6F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22" y="2458156"/>
                <a:ext cx="237244" cy="276999"/>
              </a:xfrm>
              <a:prstGeom prst="rect">
                <a:avLst/>
              </a:prstGeom>
              <a:blipFill>
                <a:blip r:embed="rId10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44">
            <a:extLst>
              <a:ext uri="{FF2B5EF4-FFF2-40B4-BE49-F238E27FC236}">
                <a16:creationId xmlns:a16="http://schemas.microsoft.com/office/drawing/2014/main" id="{66E65222-2017-B342-9A38-79ABF7037186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5080874" y="1389172"/>
          <a:ext cx="1628371" cy="2532882"/>
        </p:xfrm>
        <a:graphic>
          <a:graphicData uri="http://schemas.openxmlformats.org/drawingml/2006/table">
            <a:tbl>
              <a:tblPr/>
              <a:tblGrid>
                <a:gridCol w="383095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786266097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88932246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</a:tblGrid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0493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n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312C8C-217E-584B-EC3B-5F685E3C5390}"/>
                  </a:ext>
                </a:extLst>
              </p:cNvPr>
              <p:cNvSpPr txBox="1"/>
              <p:nvPr/>
            </p:nvSpPr>
            <p:spPr>
              <a:xfrm>
                <a:off x="4778807" y="145875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312C8C-217E-584B-EC3B-5F685E3C5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07" y="1458752"/>
                <a:ext cx="212238" cy="276999"/>
              </a:xfrm>
              <a:prstGeom prst="rect">
                <a:avLst/>
              </a:prstGeom>
              <a:blipFill>
                <a:blip r:embed="rId11"/>
                <a:stretch>
                  <a:fillRect l="-22222" r="-166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ACE1E7-872B-DF07-FCC5-68B90751814E}"/>
                  </a:ext>
                </a:extLst>
              </p:cNvPr>
              <p:cNvSpPr txBox="1"/>
              <p:nvPr/>
            </p:nvSpPr>
            <p:spPr>
              <a:xfrm>
                <a:off x="5604144" y="4034974"/>
                <a:ext cx="50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ACE1E7-872B-DF07-FCC5-68B90751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144" y="4034974"/>
                <a:ext cx="506614" cy="276999"/>
              </a:xfrm>
              <a:prstGeom prst="rect">
                <a:avLst/>
              </a:prstGeom>
              <a:blipFill>
                <a:blip r:embed="rId12"/>
                <a:stretch>
                  <a:fillRect l="-5000" r="-10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oup 44">
            <a:extLst>
              <a:ext uri="{FF2B5EF4-FFF2-40B4-BE49-F238E27FC236}">
                <a16:creationId xmlns:a16="http://schemas.microsoft.com/office/drawing/2014/main" id="{AEF94D1F-0E02-EDC5-66B6-08FB660CDA1B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222730" y="1677946"/>
          <a:ext cx="1245276" cy="2077700"/>
        </p:xfrm>
        <a:graphic>
          <a:graphicData uri="http://schemas.openxmlformats.org/drawingml/2006/table">
            <a:tbl>
              <a:tblPr/>
              <a:tblGrid>
                <a:gridCol w="311319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39132056"/>
                    </a:ext>
                  </a:extLst>
                </a:gridCol>
              </a:tblGrid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k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D26337-531A-4C1A-F644-DE7575FD3831}"/>
                  </a:ext>
                </a:extLst>
              </p:cNvPr>
              <p:cNvSpPr txBox="1"/>
              <p:nvPr/>
            </p:nvSpPr>
            <p:spPr>
              <a:xfrm>
                <a:off x="6831555" y="2531377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D26337-531A-4C1A-F644-DE7575FD3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555" y="2531377"/>
                <a:ext cx="229230" cy="276999"/>
              </a:xfrm>
              <a:prstGeom prst="rect">
                <a:avLst/>
              </a:prstGeom>
              <a:blipFill>
                <a:blip r:embed="rId13"/>
                <a:stretch>
                  <a:fillRect l="-16667" r="-1666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F396874-D320-09BB-5D5A-C79775CABE1A}"/>
                  </a:ext>
                </a:extLst>
              </p:cNvPr>
              <p:cNvSpPr txBox="1"/>
              <p:nvPr/>
            </p:nvSpPr>
            <p:spPr>
              <a:xfrm>
                <a:off x="7565099" y="4034973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kumimoji="1" lang="en-US" altLang="zh-CN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F396874-D320-09BB-5D5A-C79775CA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099" y="4034973"/>
                <a:ext cx="426720" cy="276999"/>
              </a:xfrm>
              <a:prstGeom prst="rect">
                <a:avLst/>
              </a:prstGeom>
              <a:blipFill>
                <a:blip r:embed="rId14"/>
                <a:stretch>
                  <a:fillRect l="-31429" t="-21739" r="-17143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591EB7-A535-5CC8-185A-E1A35C229BB0}"/>
                  </a:ext>
                </a:extLst>
              </p:cNvPr>
              <p:cNvSpPr txBox="1"/>
              <p:nvPr/>
            </p:nvSpPr>
            <p:spPr>
              <a:xfrm>
                <a:off x="6913164" y="1730591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591EB7-A535-5CC8-185A-E1A35C22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164" y="1730591"/>
                <a:ext cx="292772" cy="276999"/>
              </a:xfrm>
              <a:prstGeom prst="rect">
                <a:avLst/>
              </a:prstGeom>
              <a:blipFill>
                <a:blip r:embed="rId15"/>
                <a:stretch>
                  <a:fillRect l="-16667" r="-1250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00B676-9FF3-3E69-16B3-187F2985BC3B}"/>
                  </a:ext>
                </a:extLst>
              </p:cNvPr>
              <p:cNvSpPr txBox="1"/>
              <p:nvPr/>
            </p:nvSpPr>
            <p:spPr>
              <a:xfrm>
                <a:off x="8629951" y="2517113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00B676-9FF3-3E69-16B3-187F2985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51" y="2517113"/>
                <a:ext cx="229230" cy="276999"/>
              </a:xfrm>
              <a:prstGeom prst="rect">
                <a:avLst/>
              </a:prstGeom>
              <a:blipFill>
                <a:blip r:embed="rId16"/>
                <a:stretch>
                  <a:fillRect l="-15789" r="-1578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Group 44">
            <a:extLst>
              <a:ext uri="{FF2B5EF4-FFF2-40B4-BE49-F238E27FC236}">
                <a16:creationId xmlns:a16="http://schemas.microsoft.com/office/drawing/2014/main" id="{F5FCECCB-FCE3-B809-6FC6-DC0FE41DF3DD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9124823" y="1824532"/>
          <a:ext cx="1468930" cy="1662160"/>
        </p:xfrm>
        <a:graphic>
          <a:graphicData uri="http://schemas.openxmlformats.org/drawingml/2006/table">
            <a:tbl>
              <a:tblPr/>
              <a:tblGrid>
                <a:gridCol w="293786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293786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293786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  <a:gridCol w="293786">
                  <a:extLst>
                    <a:ext uri="{9D8B030D-6E8A-4147-A177-3AD203B41FA5}">
                      <a16:colId xmlns:a16="http://schemas.microsoft.com/office/drawing/2014/main" val="1008670479"/>
                    </a:ext>
                  </a:extLst>
                </a:gridCol>
                <a:gridCol w="293786">
                  <a:extLst>
                    <a:ext uri="{9D8B030D-6E8A-4147-A177-3AD203B41FA5}">
                      <a16:colId xmlns:a16="http://schemas.microsoft.com/office/drawing/2014/main" val="239132056"/>
                    </a:ext>
                  </a:extLst>
                </a:gridCol>
              </a:tblGrid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k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90594F-217A-39EA-7533-651DCEEBEDD1}"/>
                  </a:ext>
                </a:extLst>
              </p:cNvPr>
              <p:cNvSpPr txBox="1"/>
              <p:nvPr/>
            </p:nvSpPr>
            <p:spPr>
              <a:xfrm>
                <a:off x="9579019" y="4034973"/>
                <a:ext cx="502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90594F-217A-39EA-7533-651DCEEBE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019" y="4034973"/>
                <a:ext cx="502958" cy="276999"/>
              </a:xfrm>
              <a:prstGeom prst="rect">
                <a:avLst/>
              </a:prstGeom>
              <a:blipFill>
                <a:blip r:embed="rId17"/>
                <a:stretch>
                  <a:fillRect l="-10000" r="-10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9AB5E3A-CF56-0523-428D-6C2F2DC84010}"/>
                  </a:ext>
                </a:extLst>
              </p:cNvPr>
              <p:cNvSpPr txBox="1"/>
              <p:nvPr/>
            </p:nvSpPr>
            <p:spPr>
              <a:xfrm>
                <a:off x="8864394" y="1869090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9AB5E3A-CF56-0523-428D-6C2F2DC8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394" y="1869090"/>
                <a:ext cx="215700" cy="276999"/>
              </a:xfrm>
              <a:prstGeom prst="rect">
                <a:avLst/>
              </a:prstGeom>
              <a:blipFill>
                <a:blip r:embed="rId18"/>
                <a:stretch>
                  <a:fillRect l="-15789" r="-15789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A907D7F-0ADA-D94E-6F75-D57FFCD8DC29}"/>
                  </a:ext>
                </a:extLst>
              </p:cNvPr>
              <p:cNvSpPr txBox="1"/>
              <p:nvPr/>
            </p:nvSpPr>
            <p:spPr>
              <a:xfrm>
                <a:off x="10020155" y="3988806"/>
                <a:ext cx="1864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A907D7F-0ADA-D94E-6F75-D57FFCD8D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155" y="3988806"/>
                <a:ext cx="186489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46AACE-5D2F-5BE6-77F7-FA60FCECD707}"/>
                  </a:ext>
                </a:extLst>
              </p:cNvPr>
              <p:cNvSpPr txBox="1"/>
              <p:nvPr/>
            </p:nvSpPr>
            <p:spPr>
              <a:xfrm>
                <a:off x="6755344" y="5304267"/>
                <a:ext cx="4894453" cy="1174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000" b="1" dirty="0">
                    <a:latin typeface="+mn-ea"/>
                  </a:rPr>
                  <a:t>重构过程：</a:t>
                </a:r>
                <a:r>
                  <a:rPr kumimoji="1" lang="en" altLang="zh-CN" sz="20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" altLang="zh-CN" sz="2000" b="1" i="1" dirty="0" smtClean="0">
                        <a:latin typeface="Cambria Math" panose="02040503050406030204" pitchFamily="18" charset="0"/>
                      </a:rPr>
                      <m:t>𝑨𝑾</m:t>
                    </m:r>
                  </m:oMath>
                </a14:m>
                <a:r>
                  <a:rPr kumimoji="1" lang="zh-CN" altLang="en-US" sz="2000" b="1" dirty="0">
                    <a:latin typeface="+mn-ea"/>
                  </a:rPr>
                  <a:t> 得到降维结果；需要一个从低维到高维特征空间的逆变换矩阵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kumimoji="1" lang="zh-CN" altLang="en-US" sz="2000" b="1" dirty="0">
                    <a:latin typeface="+mn-ea"/>
                  </a:rPr>
                  <a:t>；</a:t>
                </a:r>
                <a:r>
                  <a:rPr kumimoji="1" lang="en-US" altLang="zh-CN" sz="2000" b="1" dirty="0">
                    <a:latin typeface="+mn-ea"/>
                  </a:rPr>
                  <a:t>AWV</a:t>
                </a:r>
                <a:r>
                  <a:rPr kumimoji="1" lang="zh-CN" altLang="en-US" sz="2000" b="1" dirty="0">
                    <a:latin typeface="+mn-ea"/>
                  </a:rPr>
                  <a:t> 就是重构矩阵</a:t>
                </a:r>
                <a:endParaRPr kumimoji="1" lang="en-US" altLang="zh-CN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46AACE-5D2F-5BE6-77F7-FA60FCEC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344" y="5304267"/>
                <a:ext cx="4894453" cy="1174296"/>
              </a:xfrm>
              <a:prstGeom prst="rect">
                <a:avLst/>
              </a:prstGeom>
              <a:blipFill>
                <a:blip r:embed="rId20"/>
                <a:stretch>
                  <a:fillRect l="-1034" b="-7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0078FDC-EDBF-B3A6-DD06-C0C076918C96}"/>
              </a:ext>
            </a:extLst>
          </p:cNvPr>
          <p:cNvSpPr txBox="1"/>
          <p:nvPr/>
        </p:nvSpPr>
        <p:spPr>
          <a:xfrm>
            <a:off x="4814382" y="921844"/>
            <a:ext cx="3851818" cy="308187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68B3E8-F1ED-3B4B-2A8F-1A786DFC4EC5}"/>
              </a:ext>
            </a:extLst>
          </p:cNvPr>
          <p:cNvSpPr txBox="1"/>
          <p:nvPr/>
        </p:nvSpPr>
        <p:spPr>
          <a:xfrm>
            <a:off x="7943423" y="1253988"/>
            <a:ext cx="705775" cy="36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降维</a:t>
            </a:r>
            <a:endParaRPr kumimoji="1" lang="en-US" altLang="zh-CN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934E13-A09C-3DA1-F7C8-EB92FF033AE1}"/>
              </a:ext>
            </a:extLst>
          </p:cNvPr>
          <p:cNvSpPr txBox="1"/>
          <p:nvPr/>
        </p:nvSpPr>
        <p:spPr>
          <a:xfrm>
            <a:off x="4665260" y="830609"/>
            <a:ext cx="6722532" cy="3255093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769E22-75DD-24D5-DD62-30740A6465F8}"/>
              </a:ext>
            </a:extLst>
          </p:cNvPr>
          <p:cNvSpPr txBox="1"/>
          <p:nvPr/>
        </p:nvSpPr>
        <p:spPr>
          <a:xfrm>
            <a:off x="10783976" y="1254043"/>
            <a:ext cx="705775" cy="36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solidFill>
                  <a:schemeClr val="accent6"/>
                </a:solidFill>
                <a:latin typeface="+mn-ea"/>
              </a:rPr>
              <a:t>重构</a:t>
            </a:r>
            <a:endParaRPr kumimoji="1" lang="en-US" altLang="zh-CN" sz="1600" b="1" dirty="0">
              <a:solidFill>
                <a:schemeClr val="accent6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502800-299D-9FDF-25C3-912D2CA763C0}"/>
                  </a:ext>
                </a:extLst>
              </p:cNvPr>
              <p:cNvSpPr txBox="1"/>
              <p:nvPr/>
            </p:nvSpPr>
            <p:spPr>
              <a:xfrm>
                <a:off x="2894193" y="5906724"/>
                <a:ext cx="2503305" cy="424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𝐴𝑊𝑉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sz="2000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sz="2000" b="0" baseline="-25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502800-299D-9FDF-25C3-912D2CA7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193" y="5906724"/>
                <a:ext cx="2503305" cy="424155"/>
              </a:xfrm>
              <a:prstGeom prst="rect">
                <a:avLst/>
              </a:prstGeom>
              <a:blipFill>
                <a:blip r:embed="rId2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00AE1F-4201-0F0D-512F-1942313C1BB1}"/>
                  </a:ext>
                </a:extLst>
              </p:cNvPr>
              <p:cNvSpPr txBox="1"/>
              <p:nvPr/>
            </p:nvSpPr>
            <p:spPr>
              <a:xfrm>
                <a:off x="4196774" y="4540630"/>
                <a:ext cx="6096000" cy="40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800" b="1" dirty="0">
                    <a:latin typeface="+mn-ea"/>
                  </a:rPr>
                  <a:t>如果能从 </a:t>
                </a:r>
                <a14:m>
                  <m:oMath xmlns:m="http://schemas.openxmlformats.org/officeDocument/2006/math">
                    <m:r>
                      <a:rPr kumimoji="1" lang="en" altLang="zh-CN" sz="1800" b="1" i="1" dirty="0" smtClean="0">
                        <a:latin typeface="Cambria Math" panose="02040503050406030204" pitchFamily="18" charset="0"/>
                      </a:rPr>
                      <m:t>𝑨𝑾</m:t>
                    </m:r>
                  </m:oMath>
                </a14:m>
                <a:r>
                  <a:rPr kumimoji="1" lang="zh-CN" altLang="en-US" sz="1800" b="1" dirty="0">
                    <a:latin typeface="+mn-ea"/>
                  </a:rPr>
                  <a:t> 重构出接近 </a:t>
                </a:r>
                <a14:m>
                  <m:oMath xmlns:m="http://schemas.openxmlformats.org/officeDocument/2006/math">
                    <m:r>
                      <a:rPr kumimoji="1" lang="en" altLang="zh-CN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zh-CN" altLang="en-US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800" b="1" dirty="0">
                    <a:latin typeface="+mn-ea"/>
                  </a:rPr>
                  <a:t>的矩阵，说明信息保留得较好！</a:t>
                </a:r>
                <a:endParaRPr kumimoji="1" lang="en-US" altLang="zh-CN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00AE1F-4201-0F0D-512F-1942313C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774" y="4540630"/>
                <a:ext cx="6096000" cy="401264"/>
              </a:xfrm>
              <a:prstGeom prst="rect">
                <a:avLst/>
              </a:prstGeom>
              <a:blipFill>
                <a:blip r:embed="rId22"/>
                <a:stretch>
                  <a:fillRect l="-832" r="-4574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29B7B396-19E2-168E-CD5B-699652EDD4E3}"/>
              </a:ext>
            </a:extLst>
          </p:cNvPr>
          <p:cNvSpPr txBox="1"/>
          <p:nvPr/>
        </p:nvSpPr>
        <p:spPr>
          <a:xfrm>
            <a:off x="2906925" y="5311039"/>
            <a:ext cx="297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latin typeface="+mn-ea"/>
              </a:rPr>
              <a:t>目标函数：</a:t>
            </a:r>
            <a:endParaRPr lang="zh-CN" altLang="en-US" dirty="0"/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EF70FBD8-9670-7165-918F-C7E42942A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6294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F6FB-0FA7-AF6F-01BC-783DAEAC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B0EA78-5F17-B17C-A40D-AC8AD54A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经典线性变换降维方法：奇异值分解（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2C9DBC-5A15-13CC-200A-BD0B07150EC8}"/>
                  </a:ext>
                </a:extLst>
              </p:cNvPr>
              <p:cNvSpPr txBox="1"/>
              <p:nvPr/>
            </p:nvSpPr>
            <p:spPr>
              <a:xfrm>
                <a:off x="2582759" y="2143100"/>
                <a:ext cx="5690634" cy="36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600" b="1" dirty="0">
                    <a:latin typeface="+mn-ea"/>
                  </a:rPr>
                  <a:t>为避免解退化，奇异值分解 </a:t>
                </a:r>
                <a:r>
                  <a:rPr kumimoji="1" lang="en-US" altLang="zh-CN" sz="1600" b="1" dirty="0">
                    <a:latin typeface="+mn-ea"/>
                  </a:rPr>
                  <a:t>SVD</a:t>
                </a:r>
                <a:r>
                  <a:rPr kumimoji="1" lang="zh-CN" altLang="en-US" sz="1600" b="1" dirty="0">
                    <a:latin typeface="+mn-ea"/>
                  </a:rPr>
                  <a:t> 方法对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zh-CN" altLang="en-US" sz="1600" b="1" dirty="0">
                    <a:latin typeface="+mn-ea"/>
                  </a:rPr>
                  <a:t> 添加了正交约束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2C9DBC-5A15-13CC-200A-BD0B07150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759" y="2143100"/>
                <a:ext cx="5690634" cy="366960"/>
              </a:xfrm>
              <a:prstGeom prst="rect">
                <a:avLst/>
              </a:prstGeom>
              <a:blipFill>
                <a:blip r:embed="rId8"/>
                <a:stretch>
                  <a:fillRect l="-66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18ABD5-018B-71F5-6AB5-A8354E5FD5FA}"/>
                  </a:ext>
                </a:extLst>
              </p:cNvPr>
              <p:cNvSpPr txBox="1"/>
              <p:nvPr/>
            </p:nvSpPr>
            <p:spPr>
              <a:xfrm>
                <a:off x="3047045" y="1476225"/>
                <a:ext cx="2050739" cy="424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𝐴𝑊𝑉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sz="2000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sz="2000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18ABD5-018B-71F5-6AB5-A8354E5F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45" y="1476225"/>
                <a:ext cx="2050739" cy="424155"/>
              </a:xfrm>
              <a:prstGeom prst="rect">
                <a:avLst/>
              </a:prstGeom>
              <a:blipFill>
                <a:blip r:embed="rId9"/>
                <a:stretch>
                  <a:fillRect l="-1852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9BC862C4-CCAB-B601-BF92-AB5C62D26DD0}"/>
              </a:ext>
            </a:extLst>
          </p:cNvPr>
          <p:cNvSpPr txBox="1"/>
          <p:nvPr/>
        </p:nvSpPr>
        <p:spPr>
          <a:xfrm>
            <a:off x="2582758" y="1048610"/>
            <a:ext cx="297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+mn-ea"/>
              </a:rPr>
              <a:t>目标函数：</a:t>
            </a:r>
            <a:endParaRPr lang="zh-CN" altLang="en-US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2395C9-DC47-A5C0-A588-99DD37FBBC4C}"/>
                  </a:ext>
                </a:extLst>
              </p:cNvPr>
              <p:cNvSpPr txBox="1"/>
              <p:nvPr/>
            </p:nvSpPr>
            <p:spPr>
              <a:xfrm>
                <a:off x="5793413" y="1547335"/>
                <a:ext cx="140897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2395C9-DC47-A5C0-A588-99DD37FB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13" y="1547335"/>
                <a:ext cx="1408975" cy="281937"/>
              </a:xfrm>
              <a:prstGeom prst="rect">
                <a:avLst/>
              </a:prstGeom>
              <a:blipFill>
                <a:blip r:embed="rId10"/>
                <a:stretch>
                  <a:fillRect l="-1802" t="-4348" r="-360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45078A7-155C-97D7-14AF-48CC1A00A966}"/>
              </a:ext>
            </a:extLst>
          </p:cNvPr>
          <p:cNvSpPr txBox="1"/>
          <p:nvPr/>
        </p:nvSpPr>
        <p:spPr>
          <a:xfrm>
            <a:off x="5793413" y="1037933"/>
            <a:ext cx="297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latin typeface="+mn-ea"/>
              </a:rPr>
              <a:t>SVD</a:t>
            </a:r>
            <a:r>
              <a:rPr kumimoji="1" lang="zh-CN" altLang="en-US" b="1" dirty="0">
                <a:latin typeface="+mn-ea"/>
              </a:rPr>
              <a:t> 约束条件：</a:t>
            </a:r>
            <a:endParaRPr lang="zh-CN" altLang="en-US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6E01255-695F-02A8-C81C-74731D9C587C}"/>
                  </a:ext>
                </a:extLst>
              </p:cNvPr>
              <p:cNvSpPr txBox="1"/>
              <p:nvPr/>
            </p:nvSpPr>
            <p:spPr>
              <a:xfrm>
                <a:off x="7165683" y="3986263"/>
                <a:ext cx="3709146" cy="146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正交约束意味着：</a:t>
                </a:r>
                <a14:m>
                  <m:oMath xmlns:m="http://schemas.openxmlformats.org/officeDocument/2006/math">
                    <m:r>
                      <a:rPr lang="en" altLang="zh-CN" sz="14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的不同列向量互相正交且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 的每个列向量的膜为 </a:t>
                </a:r>
                <a:r>
                  <a:rPr lang="en-US" altLang="zh-CN" sz="1400" dirty="0">
                    <a:latin typeface="+mn-ea"/>
                  </a:rPr>
                  <a:t>1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latin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这保证了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+mn-ea"/>
                  </a:rPr>
                  <a:t>变换不会改变向量间的角度关系</a:t>
                </a:r>
                <a:r>
                  <a:rPr lang="zh-CN" altLang="en-US" sz="1400" dirty="0">
                    <a:latin typeface="+mn-ea"/>
                  </a:rPr>
                  <a:t>，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+mn-ea"/>
                  </a:rPr>
                  <a:t>避免了特征之间的冗余表示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6E01255-695F-02A8-C81C-74731D9C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83" y="3986263"/>
                <a:ext cx="3709146" cy="1469057"/>
              </a:xfrm>
              <a:prstGeom prst="rect">
                <a:avLst/>
              </a:prstGeom>
              <a:blipFill>
                <a:blip r:embed="rId11"/>
                <a:stretch>
                  <a:fillRect l="-683" b="-3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形标注 29">
            <a:extLst>
              <a:ext uri="{FF2B5EF4-FFF2-40B4-BE49-F238E27FC236}">
                <a16:creationId xmlns:a16="http://schemas.microsoft.com/office/drawing/2014/main" id="{F5178604-66BA-89CB-8AA8-2912A66C5B10}"/>
              </a:ext>
            </a:extLst>
          </p:cNvPr>
          <p:cNvSpPr/>
          <p:nvPr/>
        </p:nvSpPr>
        <p:spPr>
          <a:xfrm>
            <a:off x="4069631" y="2911356"/>
            <a:ext cx="1787503" cy="658807"/>
          </a:xfrm>
          <a:prstGeom prst="wedgeEllipseCallou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894C91F-77AB-BD53-2602-521F7C9E84D1}"/>
              </a:ext>
            </a:extLst>
          </p:cNvPr>
          <p:cNvSpPr txBox="1"/>
          <p:nvPr/>
        </p:nvSpPr>
        <p:spPr>
          <a:xfrm>
            <a:off x="4069631" y="3092144"/>
            <a:ext cx="1723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为什么需要约束？</a:t>
            </a:r>
            <a:br>
              <a:rPr lang="zh-CN" altLang="en-US" sz="1400" dirty="0">
                <a:latin typeface="+mn-ea"/>
              </a:rPr>
            </a:b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25B56CF-2AA4-153E-36C6-DB5235083F23}"/>
                  </a:ext>
                </a:extLst>
              </p:cNvPr>
              <p:cNvSpPr txBox="1"/>
              <p:nvPr/>
            </p:nvSpPr>
            <p:spPr>
              <a:xfrm>
                <a:off x="3772661" y="4009896"/>
                <a:ext cx="3133196" cy="1376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如果不加任何约束，优化问题会出现退化解：</a:t>
                </a:r>
                <a14:m>
                  <m:oMath xmlns:m="http://schemas.openxmlformats.org/officeDocument/2006/math">
                    <m:r>
                      <a:rPr lang="en" altLang="zh-CN" sz="14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可以无限大；</a:t>
                </a:r>
                <a14:m>
                  <m:oMath xmlns:m="http://schemas.openxmlformats.org/officeDocument/2006/math">
                    <m:r>
                      <a:rPr lang="en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可以无限小；但 </a:t>
                </a:r>
                <a14:m>
                  <m:oMath xmlns:m="http://schemas.openxmlformats.org/officeDocument/2006/math">
                    <m:r>
                      <a:rPr lang="en" altLang="zh-CN" sz="1400" i="1" dirty="0" smtClean="0">
                        <a:latin typeface="Cambria Math" panose="02040503050406030204" pitchFamily="18" charset="0"/>
                      </a:rPr>
                      <m:t>𝑊𝑉</m:t>
                    </m:r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+mn-ea"/>
                  </a:rPr>
                  <a:t>保持不变</a:t>
                </a:r>
                <a:endParaRPr lang="en-US" altLang="zh-CN" sz="1400" dirty="0">
                  <a:latin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latin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这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+mn-ea"/>
                  </a:rPr>
                  <a:t>导致该优化问题有无穷多个解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25B56CF-2AA4-153E-36C6-DB523508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61" y="4009896"/>
                <a:ext cx="3133196" cy="1376724"/>
              </a:xfrm>
              <a:prstGeom prst="rect">
                <a:avLst/>
              </a:prstGeom>
              <a:blipFill>
                <a:blip r:embed="rId12"/>
                <a:stretch>
                  <a:fillRect l="-3644" t="-909" r="-405" b="-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形标注 43">
            <a:extLst>
              <a:ext uri="{FF2B5EF4-FFF2-40B4-BE49-F238E27FC236}">
                <a16:creationId xmlns:a16="http://schemas.microsoft.com/office/drawing/2014/main" id="{96BFCCD0-F661-DC23-7631-F2FA84D09867}"/>
              </a:ext>
            </a:extLst>
          </p:cNvPr>
          <p:cNvSpPr/>
          <p:nvPr/>
        </p:nvSpPr>
        <p:spPr>
          <a:xfrm>
            <a:off x="7502738" y="2963194"/>
            <a:ext cx="2611254" cy="658807"/>
          </a:xfrm>
          <a:prstGeom prst="wedgeEllipseCallou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latin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3F29FEF-D203-C93A-1F66-A23AD521FDF7}"/>
              </a:ext>
            </a:extLst>
          </p:cNvPr>
          <p:cNvSpPr txBox="1"/>
          <p:nvPr/>
        </p:nvSpPr>
        <p:spPr>
          <a:xfrm>
            <a:off x="7611557" y="3138708"/>
            <a:ext cx="239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为什么选择正交约束？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9E3AFB9-65E9-687D-1F35-BDC9091A90AA}"/>
              </a:ext>
            </a:extLst>
          </p:cNvPr>
          <p:cNvSpPr txBox="1"/>
          <p:nvPr/>
        </p:nvSpPr>
        <p:spPr>
          <a:xfrm>
            <a:off x="2343929" y="5809390"/>
            <a:ext cx="9323351" cy="7664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不同的目标函数和约束可以推导出不同的降维方法（例如，非负矩阵分解、稀疏编码等）！</a:t>
            </a:r>
          </a:p>
        </p:txBody>
      </p:sp>
      <p:sp>
        <p:nvSpPr>
          <p:cNvPr id="47" name="顺序访问存储器 46">
            <a:extLst>
              <a:ext uri="{FF2B5EF4-FFF2-40B4-BE49-F238E27FC236}">
                <a16:creationId xmlns:a16="http://schemas.microsoft.com/office/drawing/2014/main" id="{E1D67A94-09B2-9FC4-5A5F-152AE5E7C8DE}"/>
              </a:ext>
            </a:extLst>
          </p:cNvPr>
          <p:cNvSpPr/>
          <p:nvPr/>
        </p:nvSpPr>
        <p:spPr>
          <a:xfrm>
            <a:off x="10113992" y="1134460"/>
            <a:ext cx="1871649" cy="1038391"/>
          </a:xfrm>
          <a:prstGeom prst="flowChartMagneticTap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问题 ：如何求解该优化问题？</a:t>
            </a:r>
            <a:endParaRPr kumimoji="1" lang="en-US" altLang="zh-CN" sz="1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69C7304-1DA4-A18C-DCC9-EC1A8F9E5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866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04878-3650-6A0F-B3B9-F7B4D324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E66884-E233-FF0C-A84B-177C6E9D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经典线性变换降维方法：奇异值分解（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BD8464B-92A7-3D50-74EA-143F6D1EA8A8}"/>
                  </a:ext>
                </a:extLst>
              </p:cNvPr>
              <p:cNvSpPr txBox="1"/>
              <p:nvPr/>
            </p:nvSpPr>
            <p:spPr>
              <a:xfrm>
                <a:off x="5331941" y="4578909"/>
                <a:ext cx="4215057" cy="370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对于固定的</a:t>
                </a:r>
                <a14:m>
                  <m:oMath xmlns:m="http://schemas.openxmlformats.org/officeDocument/2006/math">
                    <m:r>
                      <a:rPr lang="zh-CN" alt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" sz="2000" b="1" dirty="0">
                    <a:solidFill>
                      <a:srgbClr val="FF0000"/>
                    </a:solidFill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最优的 </a:t>
                </a:r>
                <a14:m>
                  <m:oMath xmlns:m="http://schemas.openxmlformats.org/officeDocument/2006/math">
                    <m:r>
                      <a:rPr lang="en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" altLang="zh-CN" sz="2000" b="1" dirty="0">
                    <a:solidFill>
                      <a:srgbClr val="FF0000"/>
                    </a:solidFill>
                    <a:latin typeface="+mn-ea"/>
                  </a:rPr>
                  <a:t>!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BD8464B-92A7-3D50-74EA-143F6D1EA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941" y="4578909"/>
                <a:ext cx="4215057" cy="370935"/>
              </a:xfrm>
              <a:prstGeom prst="rect">
                <a:avLst/>
              </a:prstGeom>
              <a:blipFill>
                <a:blip r:embed="rId8"/>
                <a:stretch>
                  <a:fillRect l="-3916" t="-3333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DB8E44C-6925-B808-1FF3-81E24DCFB30D}"/>
                  </a:ext>
                </a:extLst>
              </p:cNvPr>
              <p:cNvSpPr txBox="1"/>
              <p:nvPr/>
            </p:nvSpPr>
            <p:spPr>
              <a:xfrm>
                <a:off x="2832385" y="1845101"/>
                <a:ext cx="2084353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𝐴𝑊𝑉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DB8E44C-6925-B808-1FF3-81E24DCF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85" y="1845101"/>
                <a:ext cx="2084353" cy="383951"/>
              </a:xfrm>
              <a:prstGeom prst="rect">
                <a:avLst/>
              </a:prstGeom>
              <a:blipFill>
                <a:blip r:embed="rId9"/>
                <a:stretch>
                  <a:fillRect l="-1818" t="-3226" r="-606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D60889-C7BF-9668-3895-86C6D103AC01}"/>
                  </a:ext>
                </a:extLst>
              </p:cNvPr>
              <p:cNvSpPr txBox="1"/>
              <p:nvPr/>
            </p:nvSpPr>
            <p:spPr>
              <a:xfrm>
                <a:off x="5472075" y="1859155"/>
                <a:ext cx="140897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D60889-C7BF-9668-3895-86C6D103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75" y="1859155"/>
                <a:ext cx="1408975" cy="281937"/>
              </a:xfrm>
              <a:prstGeom prst="rect">
                <a:avLst/>
              </a:prstGeom>
              <a:blipFill>
                <a:blip r:embed="rId10"/>
                <a:stretch>
                  <a:fillRect l="-2703" t="-4348" r="-2703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DDE8B0-38F8-2EC3-AF87-389EB7D536B5}"/>
                  </a:ext>
                </a:extLst>
              </p:cNvPr>
              <p:cNvSpPr txBox="1"/>
              <p:nvPr/>
            </p:nvSpPr>
            <p:spPr>
              <a:xfrm>
                <a:off x="2832386" y="2893295"/>
                <a:ext cx="4047906" cy="147027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baseline="-25000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b="0" i="1" baseline="-25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Tr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+mn-ea"/>
                </a:endParaRPr>
              </a:p>
              <a:p>
                <a:r>
                  <a:rPr lang="en-US" altLang="zh-CN" i="1" dirty="0">
                    <a:latin typeface="+mn-ea"/>
                  </a:rPr>
                  <a:t>…</a:t>
                </a:r>
                <a:endParaRPr lang="en-US" altLang="zh-CN" b="0" i="1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𝑊𝑉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𝑊𝑉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DDE8B0-38F8-2EC3-AF87-389EB7D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86" y="2893295"/>
                <a:ext cx="4047906" cy="1470274"/>
              </a:xfrm>
              <a:prstGeom prst="rect">
                <a:avLst/>
              </a:prstGeom>
              <a:blipFill>
                <a:blip r:embed="rId11"/>
                <a:stretch>
                  <a:fillRect l="-1567" b="-47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1D6DE2B-4B11-3D32-FED3-A70CD6764033}"/>
                  </a:ext>
                </a:extLst>
              </p:cNvPr>
              <p:cNvSpPr txBox="1"/>
              <p:nvPr/>
            </p:nvSpPr>
            <p:spPr>
              <a:xfrm>
                <a:off x="7822410" y="1857465"/>
                <a:ext cx="3773266" cy="619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𝐴𝑊𝑉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1D6DE2B-4B11-3D32-FED3-A70CD6764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10" y="1857465"/>
                <a:ext cx="3773266" cy="619080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12ADAFC-592D-CC5E-B4AC-9ED544132409}"/>
              </a:ext>
            </a:extLst>
          </p:cNvPr>
          <p:cNvSpPr txBox="1"/>
          <p:nvPr/>
        </p:nvSpPr>
        <p:spPr>
          <a:xfrm>
            <a:off x="2832384" y="2478187"/>
            <a:ext cx="3773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目标函数可以转化为矩阵的迹：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C45787-B3E4-6214-1301-D608E8A64597}"/>
                  </a:ext>
                </a:extLst>
              </p:cNvPr>
              <p:cNvSpPr txBox="1"/>
              <p:nvPr/>
            </p:nvSpPr>
            <p:spPr>
              <a:xfrm>
                <a:off x="2832384" y="1348954"/>
                <a:ext cx="37448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+mn-ea"/>
                  </a:rPr>
                  <a:t>对于固定的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1600" b="1" dirty="0">
                    <a:latin typeface="+mn-ea"/>
                  </a:rPr>
                  <a:t>，求解最优的逆变换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zh-CN" altLang="en-US" sz="16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C45787-B3E4-6214-1301-D608E8A64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84" y="1348954"/>
                <a:ext cx="3744825" cy="338554"/>
              </a:xfrm>
              <a:prstGeom prst="rect">
                <a:avLst/>
              </a:prstGeom>
              <a:blipFill>
                <a:blip r:embed="rId13"/>
                <a:stretch>
                  <a:fillRect l="-1017" t="-7407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8686DF-D3AC-60D8-7D31-9A26DF4B7936}"/>
                  </a:ext>
                </a:extLst>
              </p:cNvPr>
              <p:cNvSpPr txBox="1"/>
              <p:nvPr/>
            </p:nvSpPr>
            <p:spPr>
              <a:xfrm>
                <a:off x="7782592" y="1404043"/>
                <a:ext cx="40705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/>
                    </a:solidFill>
                    <a:latin typeface="+mn-ea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+mn-ea"/>
                  </a:rPr>
                  <a:t> 求偏导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8686DF-D3AC-60D8-7D31-9A26DF4B7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592" y="1404043"/>
                <a:ext cx="4070571" cy="338554"/>
              </a:xfrm>
              <a:prstGeom prst="rect">
                <a:avLst/>
              </a:prstGeom>
              <a:blipFill>
                <a:blip r:embed="rId14"/>
                <a:stretch>
                  <a:fillRect l="-621" t="-714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EA9394-D782-9B7A-8066-A080B469A463}"/>
                  </a:ext>
                </a:extLst>
              </p:cNvPr>
              <p:cNvSpPr txBox="1"/>
              <p:nvPr/>
            </p:nvSpPr>
            <p:spPr>
              <a:xfrm>
                <a:off x="7822410" y="3131460"/>
                <a:ext cx="1312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EA9394-D782-9B7A-8066-A080B469A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10" y="3131460"/>
                <a:ext cx="13127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E032150E-265A-B783-6D61-D9C90F5100BF}"/>
              </a:ext>
            </a:extLst>
          </p:cNvPr>
          <p:cNvSpPr txBox="1"/>
          <p:nvPr/>
        </p:nvSpPr>
        <p:spPr>
          <a:xfrm>
            <a:off x="7782591" y="2602496"/>
            <a:ext cx="3773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可解得：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B2B5B48-C144-430E-EC39-FE495454C334}"/>
                  </a:ext>
                </a:extLst>
              </p:cNvPr>
              <p:cNvSpPr txBox="1"/>
              <p:nvPr/>
            </p:nvSpPr>
            <p:spPr>
              <a:xfrm>
                <a:off x="7782591" y="3642996"/>
                <a:ext cx="37732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+mn-ea"/>
                  </a:rPr>
                  <a:t>进一步计算二阶导数可验证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600" b="1" dirty="0">
                    <a:latin typeface="+mn-ea"/>
                  </a:rPr>
                  <a:t> 是最优解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B2B5B48-C144-430E-EC39-FE495454C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591" y="3642996"/>
                <a:ext cx="3773266" cy="338554"/>
              </a:xfrm>
              <a:prstGeom prst="rect">
                <a:avLst/>
              </a:prstGeom>
              <a:blipFill>
                <a:blip r:embed="rId16"/>
                <a:stretch>
                  <a:fillRect l="-669" t="-7407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A664C031-F672-0C87-0FF6-0A1987B8C0BB}"/>
              </a:ext>
            </a:extLst>
          </p:cNvPr>
          <p:cNvSpPr txBox="1"/>
          <p:nvPr/>
        </p:nvSpPr>
        <p:spPr>
          <a:xfrm>
            <a:off x="3478260" y="5392385"/>
            <a:ext cx="3098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因此目标函数转化为：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FF01578-1671-B42C-56B3-2926071682A6}"/>
                  </a:ext>
                </a:extLst>
              </p:cNvPr>
              <p:cNvSpPr txBox="1"/>
              <p:nvPr/>
            </p:nvSpPr>
            <p:spPr>
              <a:xfrm>
                <a:off x="5866980" y="5441879"/>
                <a:ext cx="2294666" cy="3895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𝐴𝑊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FF01578-1671-B42C-56B3-29260716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980" y="5441879"/>
                <a:ext cx="2294666" cy="389594"/>
              </a:xfrm>
              <a:prstGeom prst="rect">
                <a:avLst/>
              </a:prstGeom>
              <a:blipFill>
                <a:blip r:embed="rId17"/>
                <a:stretch>
                  <a:fillRect l="-1099" r="-54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84AD606-0AD0-209A-9363-1CCBFA64FCD3}"/>
                  </a:ext>
                </a:extLst>
              </p:cNvPr>
              <p:cNvSpPr txBox="1"/>
              <p:nvPr/>
            </p:nvSpPr>
            <p:spPr>
              <a:xfrm>
                <a:off x="8506670" y="5455933"/>
                <a:ext cx="140897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84AD606-0AD0-209A-9363-1CCBFA64F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70" y="5455933"/>
                <a:ext cx="1408975" cy="281937"/>
              </a:xfrm>
              <a:prstGeom prst="rect">
                <a:avLst/>
              </a:prstGeom>
              <a:blipFill>
                <a:blip r:embed="rId18"/>
                <a:stretch>
                  <a:fillRect l="-1786" t="-4348" r="-267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2C3A11A-5688-A2A3-66DB-21D4B1320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3502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02BD0-611C-E5D1-3E0E-7BF51957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EB0070-978D-2556-8A49-9582FC15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经典线性变换降维方法：奇异值分解（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5B3187-83CE-5F65-5B08-D92A01AAD905}"/>
                  </a:ext>
                </a:extLst>
              </p:cNvPr>
              <p:cNvSpPr txBox="1"/>
              <p:nvPr/>
            </p:nvSpPr>
            <p:spPr>
              <a:xfrm>
                <a:off x="2288375" y="1648331"/>
                <a:ext cx="2307490" cy="3938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𝐴𝑊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5B3187-83CE-5F65-5B08-D92A01AA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75" y="1648331"/>
                <a:ext cx="2307490" cy="393826"/>
              </a:xfrm>
              <a:prstGeom prst="rect">
                <a:avLst/>
              </a:prstGeom>
              <a:blipFill>
                <a:blip r:embed="rId8"/>
                <a:stretch>
                  <a:fillRect l="-1099" r="-109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6C9F998-2C7B-EC75-093C-957C190D5486}"/>
                  </a:ext>
                </a:extLst>
              </p:cNvPr>
              <p:cNvSpPr txBox="1"/>
              <p:nvPr/>
            </p:nvSpPr>
            <p:spPr>
              <a:xfrm>
                <a:off x="4962790" y="1662385"/>
                <a:ext cx="140897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6C9F998-2C7B-EC75-093C-957C190D5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90" y="1662385"/>
                <a:ext cx="1408975" cy="281937"/>
              </a:xfrm>
              <a:prstGeom prst="rect">
                <a:avLst/>
              </a:prstGeom>
              <a:blipFill>
                <a:blip r:embed="rId9"/>
                <a:stretch>
                  <a:fillRect l="-1786" t="-8696" r="-267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5213D88-1AAD-C345-9ADC-A80B6D682E8E}"/>
                  </a:ext>
                </a:extLst>
              </p:cNvPr>
              <p:cNvSpPr txBox="1"/>
              <p:nvPr/>
            </p:nvSpPr>
            <p:spPr>
              <a:xfrm>
                <a:off x="2288376" y="2763145"/>
                <a:ext cx="4047906" cy="133703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𝐴𝑊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baseline="-25000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b="0" i="1" baseline="-25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Tr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i="1" dirty="0">
                  <a:latin typeface="+mn-ea"/>
                </a:endParaRPr>
              </a:p>
              <a:p>
                <a:r>
                  <a:rPr lang="en-US" altLang="zh-CN" i="1" dirty="0">
                    <a:latin typeface="+mn-ea"/>
                  </a:rPr>
                  <a:t>…</a:t>
                </a:r>
                <a:endParaRPr lang="en-US" altLang="zh-CN" b="0" i="1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𝐴𝑊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5213D88-1AAD-C345-9ADC-A80B6D68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76" y="2763145"/>
                <a:ext cx="4047906" cy="1337033"/>
              </a:xfrm>
              <a:prstGeom prst="rect">
                <a:avLst/>
              </a:prstGeom>
              <a:blipFill>
                <a:blip r:embed="rId10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913614-46E1-41EE-85E7-B9D7D38C27FC}"/>
                  </a:ext>
                </a:extLst>
              </p:cNvPr>
              <p:cNvSpPr txBox="1"/>
              <p:nvPr/>
            </p:nvSpPr>
            <p:spPr>
              <a:xfrm>
                <a:off x="2288375" y="4750971"/>
                <a:ext cx="2174763" cy="4040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Tr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𝐴𝑊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913614-46E1-41EE-85E7-B9D7D38C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75" y="4750971"/>
                <a:ext cx="2174763" cy="404085"/>
              </a:xfrm>
              <a:prstGeom prst="rect">
                <a:avLst/>
              </a:prstGeom>
              <a:blipFill>
                <a:blip r:embed="rId11"/>
                <a:stretch>
                  <a:fillRect l="-174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2EA4C9B-8F2E-5A8C-8BD3-79172346E1EF}"/>
                  </a:ext>
                </a:extLst>
              </p:cNvPr>
              <p:cNvSpPr txBox="1"/>
              <p:nvPr/>
            </p:nvSpPr>
            <p:spPr>
              <a:xfrm>
                <a:off x="4643763" y="4750971"/>
                <a:ext cx="140897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2EA4C9B-8F2E-5A8C-8BD3-79172346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63" y="4750971"/>
                <a:ext cx="1408975" cy="281937"/>
              </a:xfrm>
              <a:prstGeom prst="rect">
                <a:avLst/>
              </a:prstGeom>
              <a:blipFill>
                <a:blip r:embed="rId12"/>
                <a:stretch>
                  <a:fillRect l="-1786" t="-4167" r="-267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AF301E-7DBA-7157-5592-64A5A2032055}"/>
                  </a:ext>
                </a:extLst>
              </p:cNvPr>
              <p:cNvSpPr txBox="1"/>
              <p:nvPr/>
            </p:nvSpPr>
            <p:spPr>
              <a:xfrm>
                <a:off x="7219561" y="1768813"/>
                <a:ext cx="468232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zh-CN" altLang="en-US" i="1" dirty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𝐴𝑊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AF301E-7DBA-7157-5592-64A5A2032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561" y="1768813"/>
                <a:ext cx="4682326" cy="404983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F43096A-54D4-6674-40D9-A58F9DEF977B}"/>
                  </a:ext>
                </a:extLst>
              </p:cNvPr>
              <p:cNvSpPr txBox="1"/>
              <p:nvPr/>
            </p:nvSpPr>
            <p:spPr>
              <a:xfrm>
                <a:off x="7134409" y="2792301"/>
                <a:ext cx="298978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𝐴𝑊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F43096A-54D4-6674-40D9-A58F9DEF9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09" y="2792301"/>
                <a:ext cx="2989783" cy="619016"/>
              </a:xfrm>
              <a:prstGeom prst="rect">
                <a:avLst/>
              </a:prstGeom>
              <a:blipFill>
                <a:blip r:embed="rId1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AE6FE45-7DC6-F0B2-4B10-FAA993C2B13A}"/>
                  </a:ext>
                </a:extLst>
              </p:cNvPr>
              <p:cNvSpPr txBox="1"/>
              <p:nvPr/>
            </p:nvSpPr>
            <p:spPr>
              <a:xfrm>
                <a:off x="7235672" y="3655772"/>
                <a:ext cx="1585934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𝐴𝑊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AE6FE45-7DC6-F0B2-4B10-FAA993C2B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672" y="3655772"/>
                <a:ext cx="1585934" cy="3742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25D48FF-88E3-C7C8-8719-B260048214BC}"/>
                  </a:ext>
                </a:extLst>
              </p:cNvPr>
              <p:cNvSpPr txBox="1"/>
              <p:nvPr/>
            </p:nvSpPr>
            <p:spPr>
              <a:xfrm>
                <a:off x="2704994" y="5590703"/>
                <a:ext cx="8499987" cy="713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因此，为了使得目标函数最大化，我们需要选取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 的前 </a:t>
                </a:r>
                <a14:m>
                  <m:oMath xmlns:m="http://schemas.openxmlformats.org/officeDocument/2006/math">
                    <m:r>
                      <a:rPr lang="en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个最大的特征值及其对应的特征向量构成矩阵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！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25D48FF-88E3-C7C8-8719-B2600482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94" y="5590703"/>
                <a:ext cx="8499987" cy="713400"/>
              </a:xfrm>
              <a:prstGeom prst="rect">
                <a:avLst/>
              </a:prstGeom>
              <a:blipFill>
                <a:blip r:embed="rId16"/>
                <a:stretch>
                  <a:fillRect l="-896" t="-5263" r="-149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CB915659-91EE-1860-1143-CAD7DB934549}"/>
              </a:ext>
            </a:extLst>
          </p:cNvPr>
          <p:cNvSpPr txBox="1"/>
          <p:nvPr/>
        </p:nvSpPr>
        <p:spPr>
          <a:xfrm>
            <a:off x="2288375" y="4293153"/>
            <a:ext cx="3098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原始目标函数进一步转化为：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CEFEC83-A758-934B-18BD-C6D10E90456F}"/>
              </a:ext>
            </a:extLst>
          </p:cNvPr>
          <p:cNvSpPr txBox="1"/>
          <p:nvPr/>
        </p:nvSpPr>
        <p:spPr>
          <a:xfrm>
            <a:off x="2237792" y="2310840"/>
            <a:ext cx="3773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原始目标函数可以转化为矩阵的迹：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D9B476-3190-74A7-FC49-4E7E08E2D53C}"/>
              </a:ext>
            </a:extLst>
          </p:cNvPr>
          <p:cNvSpPr txBox="1"/>
          <p:nvPr/>
        </p:nvSpPr>
        <p:spPr>
          <a:xfrm>
            <a:off x="2237792" y="1288712"/>
            <a:ext cx="3098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原始目标函数：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6D3F968-2971-13E7-BEC1-3CA5ACDCCF19}"/>
              </a:ext>
            </a:extLst>
          </p:cNvPr>
          <p:cNvSpPr txBox="1"/>
          <p:nvPr/>
        </p:nvSpPr>
        <p:spPr>
          <a:xfrm>
            <a:off x="7134410" y="1345274"/>
            <a:ext cx="4070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利用拉格朗日乘子法重新构建目标函数：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6A59852-428E-259E-7234-BEBB94F51E86}"/>
                  </a:ext>
                </a:extLst>
              </p:cNvPr>
              <p:cNvSpPr txBox="1"/>
              <p:nvPr/>
            </p:nvSpPr>
            <p:spPr>
              <a:xfrm>
                <a:off x="7134410" y="2339125"/>
                <a:ext cx="40705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/>
                    </a:solidFill>
                    <a:latin typeface="+mn-ea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+mn-ea"/>
                  </a:rPr>
                  <a:t> 求偏导</a:t>
                </a: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6A59852-428E-259E-7234-BEBB94F5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10" y="2339125"/>
                <a:ext cx="4070571" cy="338554"/>
              </a:xfrm>
              <a:prstGeom prst="rect">
                <a:avLst/>
              </a:prstGeom>
              <a:blipFill>
                <a:blip r:embed="rId17"/>
                <a:stretch>
                  <a:fillRect l="-621" t="-7407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C65FC93-6EA4-5437-F340-FB5611AE5F49}"/>
                  </a:ext>
                </a:extLst>
              </p:cNvPr>
              <p:cNvSpPr txBox="1"/>
              <p:nvPr/>
            </p:nvSpPr>
            <p:spPr>
              <a:xfrm>
                <a:off x="7235672" y="4253023"/>
                <a:ext cx="426881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zh-CN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𝑾</m:t>
                    </m:r>
                    <m:r>
                      <a:rPr lang="en" altLang="zh-CN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的列向量是矩阵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 的特征向量，</a:t>
                </a:r>
                <a:r>
                  <a:rPr lang="el-GR" altLang="zh-CN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𝜦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 是对应的特征值矩阵！</a:t>
                </a:r>
                <a:endParaRPr kumimoji="1"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C65FC93-6EA4-5437-F340-FB5611AE5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672" y="4253023"/>
                <a:ext cx="4268817" cy="553998"/>
              </a:xfrm>
              <a:prstGeom prst="rect">
                <a:avLst/>
              </a:prstGeom>
              <a:blipFill>
                <a:blip r:embed="rId18"/>
                <a:stretch>
                  <a:fillRect l="-3264" t="-13636" r="-29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6DFD46-9BD5-385E-0A33-D8D6108BA8DF}"/>
                  </a:ext>
                </a:extLst>
              </p:cNvPr>
              <p:cNvSpPr txBox="1"/>
              <p:nvPr/>
            </p:nvSpPr>
            <p:spPr>
              <a:xfrm>
                <a:off x="10606807" y="2347717"/>
                <a:ext cx="89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200" i="1" dirty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kumimoji="1" lang="zh-CN" altLang="en-US" sz="1200" dirty="0">
                    <a:latin typeface="+mn-ea"/>
                  </a:rPr>
                  <a:t> 为对角矩阵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6DFD46-9BD5-385E-0A33-D8D6108BA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807" y="2347717"/>
                <a:ext cx="897682" cy="184666"/>
              </a:xfrm>
              <a:prstGeom prst="rect">
                <a:avLst/>
              </a:prstGeom>
              <a:blipFill>
                <a:blip r:embed="rId19"/>
                <a:stretch>
                  <a:fillRect l="-7042" t="-25000" r="-9859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4D75C6FA-1F9B-7AC9-B9E9-A00491871697}"/>
              </a:ext>
            </a:extLst>
          </p:cNvPr>
          <p:cNvSpPr txBox="1"/>
          <p:nvPr/>
        </p:nvSpPr>
        <p:spPr>
          <a:xfrm>
            <a:off x="9292254" y="3674154"/>
            <a:ext cx="158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特征值分解！</a:t>
            </a: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93853DC-5E7B-E2D5-EE54-2C867F5E1960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8821606" y="3828043"/>
            <a:ext cx="470648" cy="1486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6DE2F68-4574-2E3A-671B-BDAC254BF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39769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8490-284B-D6E7-1CAB-A7D5FEA9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3E8BFA-5FEB-9694-1D6A-C301E833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经典线性变换降维方法：奇异值分解（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68236-79A2-D26F-9F3B-99A3FFCF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39" y="1305210"/>
            <a:ext cx="9164316" cy="3112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DBEBF1-3E22-6744-E579-14BA53EC8DE5}"/>
                  </a:ext>
                </a:extLst>
              </p:cNvPr>
              <p:cNvSpPr txBox="1"/>
              <p:nvPr/>
            </p:nvSpPr>
            <p:spPr>
              <a:xfrm>
                <a:off x="2386940" y="4788286"/>
                <a:ext cx="9164315" cy="1529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</a:rPr>
                  <a:t>奇异值分解（</a:t>
                </a:r>
                <a:r>
                  <a:rPr lang="en-US" altLang="zh-CN" b="1" dirty="0">
                    <a:latin typeface="+mn-ea"/>
                  </a:rPr>
                  <a:t>SVD</a:t>
                </a:r>
                <a:r>
                  <a:rPr lang="zh-CN" altLang="en-US" b="1" dirty="0">
                    <a:latin typeface="+mn-ea"/>
                  </a:rPr>
                  <a:t>）是一种重要的矩阵分解方法，简单来说，它可以将任意一个矩阵 </a:t>
                </a:r>
                <a14:m>
                  <m:oMath xmlns:m="http://schemas.openxmlformats.org/officeDocument/2006/math">
                    <m:r>
                      <a:rPr kumimoji="1" lang="en-US" altLang="zh-CN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+mn-ea"/>
                  </a:rPr>
                  <a:t> 分解为三个特殊矩阵的乘积</a:t>
                </a:r>
                <a:r>
                  <a:rPr lang="en-US" altLang="zh-CN" b="1" dirty="0">
                    <a:latin typeface="+mn-ea"/>
                  </a:rPr>
                  <a:t>:</a:t>
                </a:r>
                <a:r>
                  <a:rPr lang="zh-CN" altLang="en-US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zh-CN" b="1" dirty="0"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是正交矩阵（左奇异矩阵），</a:t>
                </a:r>
                <a:r>
                  <a:rPr lang="en-US" altLang="zh-CN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+mn-ea"/>
                  </a:rPr>
                  <a:t>是一个对角矩阵，对角线上的元素称为奇异值（从大到小排序），</a:t>
                </a:r>
                <a:r>
                  <a:rPr lang="en-US" altLang="zh-CN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b="1" dirty="0"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是正交矩阵的转置（右奇异矩阵）</a:t>
                </a:r>
                <a:endParaRPr lang="en-US" altLang="zh-CN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DBEBF1-3E22-6744-E579-14BA53EC8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0" y="4788286"/>
                <a:ext cx="9164315" cy="1529008"/>
              </a:xfrm>
              <a:prstGeom prst="rect">
                <a:avLst/>
              </a:prstGeom>
              <a:blipFill>
                <a:blip r:embed="rId8"/>
                <a:stretch>
                  <a:fillRect l="-693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83F75D5-8BC8-2C53-B97F-F255789CD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195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B634-FFB0-69B4-B713-B02FA955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60A82AC-30CE-1C15-9A51-D13E3A5C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经典线性变换降维方法：奇异值分解（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4DE146-E183-0A56-7EF9-C5DCD049EFED}"/>
                  </a:ext>
                </a:extLst>
              </p:cNvPr>
              <p:cNvSpPr txBox="1"/>
              <p:nvPr/>
            </p:nvSpPr>
            <p:spPr>
              <a:xfrm>
                <a:off x="3405615" y="5407362"/>
                <a:ext cx="6568302" cy="945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+mn-ea"/>
                  </a:rPr>
                  <a:t>该优化问题的解 </a:t>
                </a:r>
                <a14:m>
                  <m:oMath xmlns:m="http://schemas.openxmlformats.org/officeDocument/2006/math">
                    <m:r>
                      <a:rPr lang="en" altLang="zh-CN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+mn-ea"/>
                  </a:rPr>
                  <a:t>恰好由 </a:t>
                </a:r>
                <a14:m>
                  <m:oMath xmlns:m="http://schemas.openxmlformats.org/officeDocument/2006/math">
                    <m:r>
                      <a:rPr lang="en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+mn-ea"/>
                  </a:rPr>
                  <a:t>的前 </a:t>
                </a:r>
                <a:r>
                  <a:rPr lang="en" altLang="zh-CN" b="1" dirty="0">
                    <a:latin typeface="+mn-ea"/>
                  </a:rPr>
                  <a:t>k</a:t>
                </a:r>
                <a:r>
                  <a:rPr lang="zh-CN" altLang="en-US" b="1" dirty="0">
                    <a:latin typeface="+mn-ea"/>
                  </a:rPr>
                  <a:t> 个右奇异向量组成，即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>
                  <a:latin typeface="+mn-ea"/>
                </a:endParaRPr>
              </a:p>
              <a:p>
                <a:endParaRPr lang="en-US" altLang="zh-CN" b="1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4DE146-E183-0A56-7EF9-C5DCD049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15" y="5407362"/>
                <a:ext cx="6568302" cy="945387"/>
              </a:xfrm>
              <a:prstGeom prst="rect">
                <a:avLst/>
              </a:prstGeom>
              <a:blipFill>
                <a:blip r:embed="rId7"/>
                <a:stretch>
                  <a:fillRect l="-772" t="-2632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394FA5-DB94-CCA7-6FAE-493E64DED445}"/>
                  </a:ext>
                </a:extLst>
              </p:cNvPr>
              <p:cNvSpPr txBox="1"/>
              <p:nvPr/>
            </p:nvSpPr>
            <p:spPr>
              <a:xfrm>
                <a:off x="3891297" y="4445556"/>
                <a:ext cx="3451464" cy="597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𝐴𝑊𝑉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kumimoji="1" lang="en-US" altLang="zh-CN" sz="2800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en-US" altLang="zh-CN" sz="2800" b="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394FA5-DB94-CCA7-6FAE-493E64DE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297" y="4445556"/>
                <a:ext cx="3451464" cy="597215"/>
              </a:xfrm>
              <a:prstGeom prst="rect">
                <a:avLst/>
              </a:prstGeom>
              <a:blipFill>
                <a:blip r:embed="rId8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EB04B8-C971-DE2E-86DD-E2F6398E3364}"/>
                  </a:ext>
                </a:extLst>
              </p:cNvPr>
              <p:cNvSpPr txBox="1"/>
              <p:nvPr/>
            </p:nvSpPr>
            <p:spPr>
              <a:xfrm>
                <a:off x="7640806" y="4528719"/>
                <a:ext cx="23331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EB04B8-C971-DE2E-86DD-E2F6398E3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06" y="4528719"/>
                <a:ext cx="2333111" cy="430887"/>
              </a:xfrm>
              <a:prstGeom prst="rect">
                <a:avLst/>
              </a:prstGeom>
              <a:blipFill>
                <a:blip r:embed="rId9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5255330-1964-9F3C-0467-4CDD895C1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090" y="999989"/>
            <a:ext cx="7772400" cy="291465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8423393-5BF8-1F7A-B317-A0CB919C6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149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1DBD-6D4E-573E-5B75-2A14ABAA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99295F-6C00-551B-2127-985BD9C1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奇异值分解（</a:t>
            </a:r>
            <a:r>
              <a:rPr kumimoji="1" lang="en-US" altLang="zh-CN" dirty="0">
                <a:latin typeface="+mn-ea"/>
              </a:rPr>
              <a:t>SVD</a:t>
            </a:r>
            <a:r>
              <a:rPr kumimoji="1" lang="zh-CN" altLang="en-US" dirty="0">
                <a:latin typeface="+mn-ea"/>
              </a:rPr>
              <a:t>）的更多细节</a:t>
            </a:r>
            <a:r>
              <a:rPr kumimoji="1" lang="en-US" altLang="zh-CN" dirty="0">
                <a:latin typeface="+mn-ea"/>
              </a:rPr>
              <a:t>…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11E89BC-D54C-962A-52B2-0DA9CE3A6493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54CE6794-27EA-F533-A495-FB6BE7F5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359" y="3277580"/>
            <a:ext cx="4285439" cy="193865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5CED4A7-1FF6-13DD-0226-B4306DA3D410}"/>
              </a:ext>
            </a:extLst>
          </p:cNvPr>
          <p:cNvSpPr txBox="1"/>
          <p:nvPr/>
        </p:nvSpPr>
        <p:spPr>
          <a:xfrm>
            <a:off x="1988947" y="5829653"/>
            <a:ext cx="7506386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zh-CN" sz="1600" dirty="0">
                <a:latin typeface="+mn-ea"/>
                <a:hlinkClick r:id="rId8"/>
              </a:rPr>
              <a:t>https://web.stanford.edu/class/cs168/l/l9.pdf</a:t>
            </a:r>
            <a:endParaRPr kumimoji="1" lang="en" altLang="zh-CN" sz="1600" dirty="0">
              <a:latin typeface="+mn-ea"/>
            </a:endParaRPr>
          </a:p>
          <a:p>
            <a:pPr marL="228600" indent="-228600">
              <a:buAutoNum type="arabicPeriod"/>
            </a:pPr>
            <a:r>
              <a:rPr kumimoji="1" lang="en" altLang="zh-CN" sz="1600" dirty="0">
                <a:latin typeface="+mn-ea"/>
                <a:hlinkClick r:id="rId9"/>
              </a:rPr>
              <a:t>https://personal.math.vt.edu/embree/cmda3606/chapter6.pdf</a:t>
            </a:r>
            <a:r>
              <a:rPr kumimoji="1" lang="en" altLang="zh-CN" sz="1600" dirty="0">
                <a:latin typeface="+mn-ea"/>
              </a:rPr>
              <a:t> </a:t>
            </a:r>
          </a:p>
          <a:p>
            <a:pPr marL="228600" indent="-228600">
              <a:buFontTx/>
              <a:buAutoNum type="arabicPeriod"/>
            </a:pPr>
            <a:r>
              <a:rPr kumimoji="1" lang="en" altLang="zh-CN" sz="1600" dirty="0">
                <a:latin typeface="+mn-ea"/>
                <a:hlinkClick r:id="rId10"/>
              </a:rPr>
              <a:t>https://search.bilibili.com/all?keyword=SVD</a:t>
            </a:r>
            <a:endParaRPr kumimoji="1" lang="en" altLang="zh-CN" sz="1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7D1646-44AF-8D2A-4374-85A66BAFF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2727" y="2790716"/>
            <a:ext cx="2599055" cy="27928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6E0544-1E21-5C73-EB4F-DE054C905A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8010" y="2653013"/>
            <a:ext cx="2475306" cy="30683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0C5B21-8C02-706E-CFA9-C7ABFC1B0070}"/>
              </a:ext>
            </a:extLst>
          </p:cNvPr>
          <p:cNvSpPr txBox="1"/>
          <p:nvPr/>
        </p:nvSpPr>
        <p:spPr>
          <a:xfrm>
            <a:off x="2334773" y="1165657"/>
            <a:ext cx="9386877" cy="130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b="1" dirty="0">
                <a:latin typeface="+mn-ea"/>
              </a:rPr>
              <a:t>奇异值分解（</a:t>
            </a:r>
            <a:r>
              <a:rPr kumimoji="1" lang="en-US" altLang="zh-CN" b="1" dirty="0">
                <a:latin typeface="+mn-ea"/>
              </a:rPr>
              <a:t>SVD</a:t>
            </a:r>
            <a:r>
              <a:rPr kumimoji="1" lang="zh-CN" altLang="en-US" b="1" dirty="0">
                <a:latin typeface="+mn-ea"/>
              </a:rPr>
              <a:t>）是众多特征降维方法中的一种线性降维方法。高维稀疏特征中只有少数维度包含对分析或模型有价值的信息，降维方法的本质是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将复杂的高维稀疏数据结构简化为更易于处理和理解的低维结构</a:t>
            </a:r>
            <a:r>
              <a:rPr kumimoji="1" lang="zh-CN" altLang="en-US" b="1" dirty="0">
                <a:latin typeface="+mn-ea"/>
              </a:rPr>
              <a:t>，从这些众多的特征维度中提炼出最关键的部分，将高维空间中的有效信息压缩到低维空间。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134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B47-08CB-6824-B14B-068CBD01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529D02-59D3-703C-92A2-FF3461A1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构建词共现矩阵的一些 </a:t>
            </a:r>
            <a:r>
              <a:rPr kumimoji="1" lang="en-US" altLang="zh-CN" dirty="0">
                <a:latin typeface="+mn-ea"/>
              </a:rPr>
              <a:t>Trick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9C69A8-D318-A3D0-7300-DA8E4F802052}"/>
                  </a:ext>
                </a:extLst>
              </p:cNvPr>
              <p:cNvSpPr txBox="1"/>
              <p:nvPr/>
            </p:nvSpPr>
            <p:spPr>
              <a:xfrm>
                <a:off x="2255728" y="1416355"/>
                <a:ext cx="9456107" cy="344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n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</a:rPr>
                  <a:t>对于一些常见的功能性词汇（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</a:rPr>
                  <a:t>the, he, has …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</a:rPr>
                  <a:t>）设置频率上限</a:t>
                </a:r>
                <a:endParaRPr kumimoji="1" lang="en-US" altLang="zh-CN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100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n"/>
                </a:pPr>
                <a:endParaRPr kumimoji="1" lang="zh-CN" altLang="en-US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n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</a:rPr>
                  <a:t>窗口内更靠近的词，给予更多的权重</a:t>
                </a:r>
                <a:endParaRPr kumimoji="1" lang="en-US" altLang="zh-CN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n"/>
                </a:pPr>
                <a:endParaRPr kumimoji="1" lang="en-US" altLang="zh-CN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n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</a:rPr>
                  <a:t>使用相关系数代替词频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9C69A8-D318-A3D0-7300-DA8E4F80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728" y="1416355"/>
                <a:ext cx="9456107" cy="3441583"/>
              </a:xfrm>
              <a:prstGeom prst="rect">
                <a:avLst/>
              </a:prstGeom>
              <a:blipFill>
                <a:blip r:embed="rId7"/>
                <a:stretch>
                  <a:fillRect l="-402" b="-3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AD63B12-6D99-47FC-6842-86305EE86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492288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42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87ED-DE3D-E5BB-D016-82E76273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2F4720B-184E-5A4B-B70E-1B761EA5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词向量的可视化案例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0DA21-E8D8-7534-E66B-177B3814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23" y="996520"/>
            <a:ext cx="4286775" cy="510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425C58-8BDB-FD14-9B79-42E0CAA4F6A7}"/>
              </a:ext>
            </a:extLst>
          </p:cNvPr>
          <p:cNvSpPr txBox="1"/>
          <p:nvPr/>
        </p:nvSpPr>
        <p:spPr>
          <a:xfrm>
            <a:off x="9096323" y="4115464"/>
            <a:ext cx="2762774" cy="198645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BB2FA0-8C89-5AFF-D207-C9A47D130615}"/>
              </a:ext>
            </a:extLst>
          </p:cNvPr>
          <p:cNvSpPr txBox="1"/>
          <p:nvPr/>
        </p:nvSpPr>
        <p:spPr>
          <a:xfrm>
            <a:off x="8381619" y="1001774"/>
            <a:ext cx="2511973" cy="198645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62109A-C74B-035E-439A-DF80F4695DBB}"/>
              </a:ext>
            </a:extLst>
          </p:cNvPr>
          <p:cNvSpPr txBox="1"/>
          <p:nvPr/>
        </p:nvSpPr>
        <p:spPr>
          <a:xfrm>
            <a:off x="9474695" y="2972464"/>
            <a:ext cx="2107325" cy="124547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BD381D-D3A2-0493-DCC3-AD647CC68A48}"/>
              </a:ext>
            </a:extLst>
          </p:cNvPr>
          <p:cNvSpPr txBox="1"/>
          <p:nvPr/>
        </p:nvSpPr>
        <p:spPr>
          <a:xfrm>
            <a:off x="9984446" y="4801264"/>
            <a:ext cx="698939" cy="2575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6DEF1D-22D7-7816-5B19-D86DBDC23C6D}"/>
              </a:ext>
            </a:extLst>
          </p:cNvPr>
          <p:cNvSpPr txBox="1"/>
          <p:nvPr/>
        </p:nvSpPr>
        <p:spPr>
          <a:xfrm>
            <a:off x="2007606" y="6394810"/>
            <a:ext cx="658985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" altLang="zh-CN" sz="1200" dirty="0">
                <a:latin typeface="+mn-ea"/>
              </a:rPr>
              <a:t>Rohde, D. L., </a:t>
            </a:r>
            <a:r>
              <a:rPr kumimoji="1" lang="en" altLang="zh-CN" sz="1200" dirty="0" err="1">
                <a:latin typeface="+mn-ea"/>
              </a:rPr>
              <a:t>Gonnerman</a:t>
            </a:r>
            <a:r>
              <a:rPr kumimoji="1" lang="en" altLang="zh-CN" sz="1200" dirty="0">
                <a:latin typeface="+mn-ea"/>
              </a:rPr>
              <a:t>, L. M., &amp; Plaut, D. C. (2006). An improved model of semantic similarity based on lexical co-occurrence. Communications of the ACM, 8(627-633), 116.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A36317-D86B-53EF-DBD7-54070721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00" y="1028050"/>
            <a:ext cx="4836510" cy="4368186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D94CC2E8-EFCE-5788-8A16-2CC963515FAF}"/>
              </a:ext>
            </a:extLst>
          </p:cNvPr>
          <p:cNvSpPr/>
          <p:nvPr/>
        </p:nvSpPr>
        <p:spPr>
          <a:xfrm>
            <a:off x="2007606" y="3429000"/>
            <a:ext cx="2995318" cy="19672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92C945F-8E00-58A8-D467-C1EA90D1FF7E}"/>
              </a:ext>
            </a:extLst>
          </p:cNvPr>
          <p:cNvSpPr/>
          <p:nvPr/>
        </p:nvSpPr>
        <p:spPr>
          <a:xfrm rot="5400000">
            <a:off x="1917277" y="1636826"/>
            <a:ext cx="1585144" cy="118072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28CA2E0-291F-5C5D-4F65-8CCF6D607375}"/>
              </a:ext>
            </a:extLst>
          </p:cNvPr>
          <p:cNvSpPr/>
          <p:nvPr/>
        </p:nvSpPr>
        <p:spPr>
          <a:xfrm rot="5400000">
            <a:off x="4542581" y="2117039"/>
            <a:ext cx="3543952" cy="118072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CBF5F9-C7BD-21C0-0744-DAFF016227F0}"/>
              </a:ext>
            </a:extLst>
          </p:cNvPr>
          <p:cNvSpPr txBox="1"/>
          <p:nvPr/>
        </p:nvSpPr>
        <p:spPr>
          <a:xfrm>
            <a:off x="3013152" y="5618134"/>
            <a:ext cx="285431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对词向量进行多维尺度变换（</a:t>
            </a:r>
            <a:r>
              <a:rPr kumimoji="1" lang="en-US" altLang="zh-CN" sz="1400" dirty="0">
                <a:latin typeface="+mn-ea"/>
              </a:rPr>
              <a:t>MDS</a:t>
            </a:r>
            <a:r>
              <a:rPr kumimoji="1" lang="zh-CN" altLang="en-US" sz="1400" dirty="0">
                <a:latin typeface="+mn-ea"/>
              </a:rPr>
              <a:t>）后的二维可视化结果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5AB2C9-B4A1-7526-5AB6-1BEC2E35DD56}"/>
              </a:ext>
            </a:extLst>
          </p:cNvPr>
          <p:cNvSpPr txBox="1"/>
          <p:nvPr/>
        </p:nvSpPr>
        <p:spPr>
          <a:xfrm>
            <a:off x="8381619" y="6254163"/>
            <a:ext cx="285431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/>
              <a:t>对词向量层次聚类后的结果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45FB448-0409-A27B-7371-8A48706AB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383714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60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6DE14-1123-48FA-5FFD-2FFF4E46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9D12B97-F997-AAEE-3B81-2A085146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词向量的可视化案例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77E3E8-6368-61E5-F6C8-6B2152766909}"/>
              </a:ext>
            </a:extLst>
          </p:cNvPr>
          <p:cNvSpPr txBox="1"/>
          <p:nvPr/>
        </p:nvSpPr>
        <p:spPr>
          <a:xfrm>
            <a:off x="2007606" y="6394810"/>
            <a:ext cx="658985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" altLang="zh-CN" sz="1200" dirty="0">
                <a:latin typeface="+mn-ea"/>
              </a:rPr>
              <a:t>Rohde, D. L., </a:t>
            </a:r>
            <a:r>
              <a:rPr kumimoji="1" lang="en" altLang="zh-CN" sz="1200" dirty="0" err="1">
                <a:latin typeface="+mn-ea"/>
              </a:rPr>
              <a:t>Gonnerman</a:t>
            </a:r>
            <a:r>
              <a:rPr kumimoji="1" lang="en" altLang="zh-CN" sz="1200" dirty="0">
                <a:latin typeface="+mn-ea"/>
              </a:rPr>
              <a:t>, L. M., &amp; Plaut, D. C. (2006). An improved model of semantic similarity based on lexical co-occurrence. Communications of the ACM, 8(627-633), 116.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9778737-FA7D-433C-EF52-EF70841F9E49}"/>
              </a:ext>
            </a:extLst>
          </p:cNvPr>
          <p:cNvGrpSpPr/>
          <p:nvPr/>
        </p:nvGrpSpPr>
        <p:grpSpPr>
          <a:xfrm>
            <a:off x="4456823" y="1028050"/>
            <a:ext cx="5754597" cy="5269147"/>
            <a:chOff x="6231044" y="1028050"/>
            <a:chExt cx="5754597" cy="52691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7489041-7DAE-DD3D-66D1-B6B66D87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44" y="1028050"/>
              <a:ext cx="5754597" cy="5269147"/>
            </a:xfrm>
            <a:prstGeom prst="rect">
              <a:avLst/>
            </a:prstGeom>
          </p:spPr>
        </p:pic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E1B64ED8-BB9D-4B93-03B3-5B29CB35B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903" y="1836551"/>
              <a:ext cx="441435" cy="113511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C0731C2-46D7-D0C9-1C3E-C01D083FC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277" y="2277985"/>
              <a:ext cx="666943" cy="166063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5D603163-842B-85D1-1230-2C5B3F874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9571" y="1689406"/>
              <a:ext cx="431355" cy="210958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D4E2A8DD-7ECA-5569-492C-835ACB70A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8342" y="2568703"/>
              <a:ext cx="286186" cy="15696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F890E9DF-FDE0-44DC-0A03-D9231F2C2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0926" y="1218670"/>
              <a:ext cx="399398" cy="210246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EEDDBC4A-9F05-4395-BC91-96E84044B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3446" y="1531751"/>
              <a:ext cx="1142009" cy="302697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D343995-0698-D31A-0736-1E87CAAEA7FA}"/>
              </a:ext>
            </a:extLst>
          </p:cNvPr>
          <p:cNvSpPr txBox="1"/>
          <p:nvPr/>
        </p:nvSpPr>
        <p:spPr>
          <a:xfrm>
            <a:off x="2012033" y="2944422"/>
            <a:ext cx="2343690" cy="9685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/>
              <a:t>动词的</a:t>
            </a:r>
            <a:r>
              <a:rPr kumimoji="1" lang="zh-CN" altLang="en-US" b="1" dirty="0">
                <a:solidFill>
                  <a:srgbClr val="FF0000"/>
                </a:solidFill>
              </a:rPr>
              <a:t>过去完成时词向量 </a:t>
            </a:r>
            <a:r>
              <a:rPr kumimoji="1" lang="zh-CN" altLang="en-US" b="1" dirty="0"/>
              <a:t>减去</a:t>
            </a:r>
            <a:r>
              <a:rPr kumimoji="1" lang="zh-CN" altLang="en-US" b="1" dirty="0">
                <a:solidFill>
                  <a:srgbClr val="FF0000"/>
                </a:solidFill>
              </a:rPr>
              <a:t>过去时词向量</a:t>
            </a:r>
            <a:r>
              <a:rPr kumimoji="1" lang="zh-CN" altLang="en-US" b="1" dirty="0"/>
              <a:t>在方向和大小上接近！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53608-A587-1924-0DAF-11E8CC5C11CE}"/>
              </a:ext>
            </a:extLst>
          </p:cNvPr>
          <p:cNvSpPr txBox="1"/>
          <p:nvPr/>
        </p:nvSpPr>
        <p:spPr>
          <a:xfrm>
            <a:off x="9873756" y="5399063"/>
            <a:ext cx="2129057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1400" dirty="0">
                <a:latin typeface="+mn-ea"/>
              </a:rPr>
              <a:t>对多个不同时态的动词词向量进行多维尺度变换（</a:t>
            </a:r>
            <a:r>
              <a:rPr kumimoji="1" lang="en-US" altLang="zh-CN" sz="1400" dirty="0">
                <a:latin typeface="+mn-ea"/>
              </a:rPr>
              <a:t>MDS</a:t>
            </a:r>
            <a:r>
              <a:rPr kumimoji="1" lang="zh-CN" altLang="en-US" sz="1400" dirty="0">
                <a:latin typeface="+mn-ea"/>
              </a:rPr>
              <a:t>）后的二维可视化结果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2DBC5D9-4EF0-2674-CA5D-206203626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492288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35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C5A5D-7808-1035-94C5-9CCEEFD2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949FED-29CA-4537-17AC-C155A03D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从词袋模型到语义理解的进阶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D6E8289-DDF4-9C37-1F0D-4F61E70AC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410012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bject 3">
            <a:extLst>
              <a:ext uri="{FF2B5EF4-FFF2-40B4-BE49-F238E27FC236}">
                <a16:creationId xmlns:a16="http://schemas.microsoft.com/office/drawing/2014/main" id="{0F8877A9-DF08-7D4F-25A4-F2EECE9448B1}"/>
              </a:ext>
            </a:extLst>
          </p:cNvPr>
          <p:cNvSpPr txBox="1"/>
          <p:nvPr/>
        </p:nvSpPr>
        <p:spPr>
          <a:xfrm>
            <a:off x="2334182" y="1287502"/>
            <a:ext cx="6728538" cy="28447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词袋模型和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+mn-ea"/>
                <a:cs typeface="Times New Roman" panose="02020603050405020304" pitchFamily="18" charset="0"/>
              </a:rPr>
              <a:t>TF-IDF </a:t>
            </a:r>
            <a:r>
              <a:rPr lang="zh-CN" altLang="en" sz="2000" b="1" dirty="0">
                <a:latin typeface="+mn-ea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能帮我们做什么？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</a:rPr>
              <a:t>将文本转换为向量，得到文本的向量表示</a:t>
            </a:r>
            <a:endParaRPr lang="en-US" altLang="zh-CN" dirty="0">
              <a:latin typeface="+mn-ea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-US" altLang="zh-CN" dirty="0">
                <a:latin typeface="+mn-ea"/>
                <a:cs typeface="Times New Roman" panose="02020603050405020304" pitchFamily="18" charset="0"/>
              </a:rPr>
              <a:t>TF-IDF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进一步考虑了词语重要性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但存在什么问题？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向量维度过高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30000"/>
              </a:lnSpc>
              <a:spcBef>
                <a:spcPts val="340"/>
              </a:spcBef>
              <a:buSzPct val="5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忽略了词和词之间的语义关系</a:t>
            </a:r>
          </a:p>
        </p:txBody>
      </p:sp>
    </p:spTree>
    <p:extLst>
      <p:ext uri="{BB962C8B-B14F-4D97-AF65-F5344CB8AC3E}">
        <p14:creationId xmlns:p14="http://schemas.microsoft.com/office/powerpoint/2010/main" val="13635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93DE-B4E5-71CB-21C5-C89D20C0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AB1CB8-D893-4BA8-128F-6E77CD08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50F64A6-E2D1-9B23-96D7-78E811BCD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490828"/>
              </p:ext>
            </p:extLst>
          </p:nvPr>
        </p:nvGraphicFramePr>
        <p:xfrm>
          <a:off x="2535563" y="1424410"/>
          <a:ext cx="9196467" cy="455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94CCEF1-E294-1975-9672-467FB88BB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815424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84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0" y="1492249"/>
            <a:ext cx="12192000" cy="3803651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718035"/>
            <a:ext cx="10167125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96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本小节结束</a:t>
            </a:r>
            <a:endParaRPr kumimoji="0" lang="en-US" altLang="zh-CN" sz="96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99" y="455165"/>
            <a:ext cx="2017951" cy="3718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2436" y="5410907"/>
            <a:ext cx="1016712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6600" b="1" spc="200" dirty="0">
                <a:solidFill>
                  <a:srgbClr val="203864"/>
                </a:soli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 谢</a:t>
            </a:r>
            <a:endParaRPr kumimoji="0" lang="en-US" altLang="zh-CN" sz="6600" b="1" i="0" u="none" strike="noStrike" kern="1200" cap="none" spc="20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1337-B1DF-070A-E108-2B025BC1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C424E7-44A6-C9A9-6216-3BD70575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词共现：基于分布相似性的词表示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070EBA3-CCE1-A70C-A9C4-A93E5D9944B7}"/>
              </a:ext>
            </a:extLst>
          </p:cNvPr>
          <p:cNvSpPr txBox="1"/>
          <p:nvPr/>
        </p:nvSpPr>
        <p:spPr>
          <a:xfrm>
            <a:off x="2334182" y="1287502"/>
            <a:ext cx="7957898" cy="351115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2800" b="1" dirty="0">
                <a:latin typeface="+mn-ea"/>
                <a:cs typeface="Times New Roman" panose="02020603050405020304" pitchFamily="18" charset="0"/>
              </a:rPr>
              <a:t>“ You can get a lot of value by representing a word by means of its neighbors 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”</a:t>
            </a:r>
            <a:endParaRPr lang="en" altLang="zh-CN" sz="2800" b="1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endParaRPr lang="en" altLang="zh-CN" sz="2800" b="1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en" altLang="zh-CN" sz="2800" b="1" dirty="0">
                <a:latin typeface="+mn-ea"/>
                <a:cs typeface="Times New Roman" panose="02020603050405020304" pitchFamily="18" charset="0"/>
              </a:rPr>
              <a:t>“You shall know a word by the company it keeps”</a:t>
            </a:r>
            <a:endParaRPr lang="en-US" altLang="zh-CN" sz="2800" b="1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endParaRPr lang="en-US" altLang="zh-CN" sz="2800" b="1" dirty="0">
              <a:latin typeface="+mn-ea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30000"/>
              </a:lnSpc>
              <a:spcBef>
                <a:spcPts val="340"/>
              </a:spcBef>
              <a:buSzPct val="80000"/>
              <a:buFont typeface="Wingdings" pitchFamily="2" charset="2"/>
              <a:buChar char="n"/>
              <a:tabLst>
                <a:tab pos="240665" algn="l"/>
              </a:tabLst>
            </a:pP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现代统计 </a:t>
            </a:r>
            <a:r>
              <a:rPr lang="en" altLang="zh-CN" sz="2800" b="1" dirty="0">
                <a:latin typeface="+mn-ea"/>
                <a:cs typeface="Times New Roman" panose="02020603050405020304" pitchFamily="18" charset="0"/>
              </a:rPr>
              <a:t>NLP 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最成功的想法之一：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分布式词表示</a:t>
            </a:r>
            <a:endParaRPr lang="en-US" altLang="zh-CN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A509283-7B53-3218-0D7B-495B5628D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19985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007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59B0-16DB-900B-4C5A-B3622B77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5A39AE-D543-0FFB-B620-8008F365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词共现：基于分布相似性的词表示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7E2710-80CB-053F-DE0D-A948425EE153}"/>
              </a:ext>
            </a:extLst>
          </p:cNvPr>
          <p:cNvSpPr txBox="1"/>
          <p:nvPr/>
        </p:nvSpPr>
        <p:spPr>
          <a:xfrm>
            <a:off x="2560320" y="1443306"/>
            <a:ext cx="563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060607"/>
                </a:solidFill>
                <a:highlight>
                  <a:srgbClr val="FFFFFF"/>
                </a:highlight>
                <a:latin typeface="+mn-ea"/>
              </a:rPr>
              <a:t>A cute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" altLang="zh-CN" sz="3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cat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sat on the mat</a:t>
            </a:r>
            <a:endParaRPr lang="zh-CN" altLang="en-US" sz="32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0EB64E-99FB-D543-38E0-FB3020DBA16F}"/>
              </a:ext>
            </a:extLst>
          </p:cNvPr>
          <p:cNvSpPr txBox="1"/>
          <p:nvPr/>
        </p:nvSpPr>
        <p:spPr>
          <a:xfrm>
            <a:off x="2560320" y="206171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060607"/>
                </a:solidFill>
                <a:highlight>
                  <a:srgbClr val="FFFFFF"/>
                </a:highlight>
                <a:latin typeface="+mn-ea"/>
              </a:rPr>
              <a:t>A cute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" altLang="zh-CN" sz="3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feline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sat on the mat</a:t>
            </a:r>
            <a:endParaRPr lang="zh-CN" altLang="en-US" sz="32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4E2CB8-7499-FDB3-D9CB-EC9C0FCEBBBB}"/>
              </a:ext>
            </a:extLst>
          </p:cNvPr>
          <p:cNvSpPr txBox="1"/>
          <p:nvPr/>
        </p:nvSpPr>
        <p:spPr>
          <a:xfrm>
            <a:off x="2560320" y="3728153"/>
            <a:ext cx="563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060607"/>
                </a:solidFill>
                <a:highlight>
                  <a:srgbClr val="FFFFFF"/>
                </a:highlight>
                <a:latin typeface="+mn-ea"/>
              </a:rPr>
              <a:t>A cute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cat sat on the </a:t>
            </a:r>
            <a:r>
              <a:rPr lang="en" altLang="zh-CN" sz="3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mat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9DC36A-BF2D-62C9-C185-B6986AEE047E}"/>
              </a:ext>
            </a:extLst>
          </p:cNvPr>
          <p:cNvSpPr txBox="1"/>
          <p:nvPr/>
        </p:nvSpPr>
        <p:spPr>
          <a:xfrm>
            <a:off x="2560320" y="4312928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060607"/>
                </a:solidFill>
                <a:highlight>
                  <a:srgbClr val="FFFFFF"/>
                </a:highlight>
                <a:latin typeface="+mn-ea"/>
              </a:rPr>
              <a:t>A cute</a:t>
            </a:r>
            <a:r>
              <a:rPr lang="en" altLang="zh-CN" sz="32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n-ea"/>
              </a:rPr>
              <a:t> cat sat on the </a:t>
            </a:r>
            <a:r>
              <a:rPr lang="en" altLang="zh-CN" sz="3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cushion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F2AC97-912B-6141-1AD9-2164176AD3CC}"/>
              </a:ext>
            </a:extLst>
          </p:cNvPr>
          <p:cNvSpPr txBox="1"/>
          <p:nvPr/>
        </p:nvSpPr>
        <p:spPr>
          <a:xfrm>
            <a:off x="8914754" y="1674138"/>
            <a:ext cx="2647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cat </a:t>
            </a:r>
            <a:r>
              <a:rPr kumimoji="1" lang="zh-CN" altLang="en-US" sz="2000" dirty="0">
                <a:latin typeface="+mn-ea"/>
              </a:rPr>
              <a:t>和</a:t>
            </a:r>
            <a:r>
              <a:rPr kumimoji="1" lang="en-US" altLang="zh-CN" sz="2000" dirty="0">
                <a:latin typeface="+mn-ea"/>
              </a:rPr>
              <a:t> </a:t>
            </a:r>
            <a:r>
              <a:rPr kumimoji="1" lang="en" altLang="zh-CN" sz="2000" dirty="0">
                <a:latin typeface="+mn-ea"/>
              </a:rPr>
              <a:t>feline</a:t>
            </a:r>
            <a:r>
              <a:rPr kumimoji="1" lang="zh-CN" altLang="en-US" sz="2000" dirty="0">
                <a:latin typeface="+mn-ea"/>
              </a:rPr>
              <a:t> 都是表示猫的英文单词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60ACC1-BF31-AFE7-3592-1301746FE182}"/>
              </a:ext>
            </a:extLst>
          </p:cNvPr>
          <p:cNvSpPr txBox="1"/>
          <p:nvPr/>
        </p:nvSpPr>
        <p:spPr>
          <a:xfrm>
            <a:off x="8914754" y="3958985"/>
            <a:ext cx="2647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mat </a:t>
            </a:r>
            <a:r>
              <a:rPr kumimoji="1" lang="zh-CN" altLang="en-US" sz="2000" dirty="0">
                <a:latin typeface="+mn-ea"/>
              </a:rPr>
              <a:t>和</a:t>
            </a:r>
            <a:r>
              <a:rPr kumimoji="1" lang="en-US" altLang="zh-CN" sz="2000" dirty="0">
                <a:latin typeface="+mn-ea"/>
              </a:rPr>
              <a:t> </a:t>
            </a:r>
            <a:r>
              <a:rPr kumimoji="1" lang="en" altLang="zh-CN" sz="2000" dirty="0">
                <a:latin typeface="+mn-ea"/>
              </a:rPr>
              <a:t>cushion</a:t>
            </a:r>
            <a:r>
              <a:rPr kumimoji="1" lang="zh-CN" altLang="en-US" sz="2000" dirty="0">
                <a:latin typeface="+mn-ea"/>
              </a:rPr>
              <a:t> 都是表示垫子的英文单词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CBF95C-AA67-195F-980C-86A944F59470}"/>
              </a:ext>
            </a:extLst>
          </p:cNvPr>
          <p:cNvSpPr txBox="1"/>
          <p:nvPr/>
        </p:nvSpPr>
        <p:spPr>
          <a:xfrm>
            <a:off x="2506360" y="5563873"/>
            <a:ext cx="905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意义相近的词，可能会在类似的语境（上下文）出现！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7CB7469-DC86-F29F-54BE-D9CCEF957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19985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21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9D2E-2FBC-1CDD-48EA-EAAF0614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07C24C-5F99-FF21-6CB1-E5B5BB77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如何利用词的上下文来表示一个词？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8EA46D-F4F4-BAA1-5BE8-A0565AB34FC9}"/>
              </a:ext>
            </a:extLst>
          </p:cNvPr>
          <p:cNvSpPr txBox="1"/>
          <p:nvPr/>
        </p:nvSpPr>
        <p:spPr>
          <a:xfrm>
            <a:off x="2255728" y="1416355"/>
            <a:ext cx="9456107" cy="446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latin typeface="+mn-ea"/>
              </a:rPr>
              <a:t>为了利用上下文来表示一个词，可以通过构建 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共现矩阵（</a:t>
            </a:r>
            <a:r>
              <a:rPr kumimoji="1" lang="en" altLang="zh-CN" sz="2400" b="1" dirty="0">
                <a:solidFill>
                  <a:srgbClr val="FF0000"/>
                </a:solidFill>
                <a:latin typeface="+mn-ea"/>
              </a:rPr>
              <a:t>Co-occurrence Matrix</a:t>
            </a:r>
            <a:r>
              <a:rPr kumimoji="1" lang="zh-CN" altLang="en" sz="2400" b="1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1" lang="zh-CN" altLang="en-US" sz="2400" dirty="0">
                <a:latin typeface="+mn-ea"/>
              </a:rPr>
              <a:t>来实现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endParaRPr kumimoji="1"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latin typeface="+mn-ea"/>
              </a:rPr>
              <a:t>共现矩阵是一种统计工具，用于记录词在特定上下文中的共同出现情况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endParaRPr kumimoji="1" lang="zh-CN" altLang="en-US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latin typeface="+mn-ea"/>
              </a:rPr>
              <a:t>基于窗口的共现矩阵：在每个词的周围设置一个窗口（通常是一个固定大小的词序列），并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计算在这个窗口内两个词共同出现的次数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4513183-C921-C76B-DA6B-484C8AB50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19985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9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74BA3-F896-DF5B-27BE-A0B4781A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610AFAE-5DA0-95FE-1BCB-6A06473B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>
                <a:latin typeface="+mn-ea"/>
              </a:rPr>
              <a:t>基于窗口的词共现矩阵示例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F293BA-E646-6ABE-BEC6-DE3CA729C31D}"/>
              </a:ext>
            </a:extLst>
          </p:cNvPr>
          <p:cNvSpPr txBox="1"/>
          <p:nvPr/>
        </p:nvSpPr>
        <p:spPr>
          <a:xfrm>
            <a:off x="2180573" y="865210"/>
            <a:ext cx="4257806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" sz="2400" dirty="0">
                <a:latin typeface="+mn-ea"/>
              </a:rPr>
              <a:t>示</a:t>
            </a:r>
            <a:r>
              <a:rPr kumimoji="1" lang="zh-CN" altLang="en-US" sz="2400" dirty="0">
                <a:latin typeface="+mn-ea"/>
              </a:rPr>
              <a:t>例语料库</a:t>
            </a:r>
            <a:r>
              <a:rPr kumimoji="1" lang="en" altLang="zh-CN" sz="2400" dirty="0">
                <a:latin typeface="+mn-ea"/>
              </a:rPr>
              <a:t>:</a:t>
            </a:r>
          </a:p>
          <a:p>
            <a:pPr lvl="1">
              <a:lnSpc>
                <a:spcPct val="150000"/>
              </a:lnSpc>
              <a:buSzPct val="80000"/>
            </a:pPr>
            <a:r>
              <a:rPr kumimoji="1" lang="en" altLang="zh-CN" sz="2400" dirty="0">
                <a:latin typeface="+mn-ea"/>
              </a:rPr>
              <a:t>I like artificial intelligence.</a:t>
            </a:r>
          </a:p>
          <a:p>
            <a:pPr lvl="1">
              <a:lnSpc>
                <a:spcPct val="150000"/>
              </a:lnSpc>
              <a:buSzPct val="80000"/>
            </a:pPr>
            <a:r>
              <a:rPr kumimoji="1" lang="en" altLang="zh-CN" sz="2400" dirty="0">
                <a:latin typeface="+mn-ea"/>
              </a:rPr>
              <a:t>I like NLP.</a:t>
            </a:r>
          </a:p>
          <a:p>
            <a:pPr lvl="1">
              <a:lnSpc>
                <a:spcPct val="150000"/>
              </a:lnSpc>
              <a:buSzPct val="80000"/>
            </a:pPr>
            <a:r>
              <a:rPr kumimoji="1" lang="en" altLang="zh-CN" sz="2400" dirty="0">
                <a:latin typeface="+mn-ea"/>
              </a:rPr>
              <a:t>I enjoy flying.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0B9BA9-D3DF-1F3D-6C98-91BA77CC9631}"/>
              </a:ext>
            </a:extLst>
          </p:cNvPr>
          <p:cNvGraphicFramePr>
            <a:graphicFrameLocks noGrp="1"/>
          </p:cNvGraphicFramePr>
          <p:nvPr/>
        </p:nvGraphicFramePr>
        <p:xfrm>
          <a:off x="2561496" y="3539029"/>
          <a:ext cx="869425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4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6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6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14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enjoy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ea"/>
                          <a:ea typeface="+mn-ea"/>
                        </a:rPr>
                        <a:t>artificial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intelligence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enjoy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artificial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intelligence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F6DA8EB-958A-FE2F-7444-295850B084E8}"/>
              </a:ext>
            </a:extLst>
          </p:cNvPr>
          <p:cNvSpPr txBox="1"/>
          <p:nvPr/>
        </p:nvSpPr>
        <p:spPr>
          <a:xfrm>
            <a:off x="2484886" y="5213772"/>
            <a:ext cx="8847478" cy="3726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DA181F-76E5-217A-2710-2FD736D573B8}"/>
              </a:ext>
            </a:extLst>
          </p:cNvPr>
          <p:cNvSpPr txBox="1"/>
          <p:nvPr/>
        </p:nvSpPr>
        <p:spPr>
          <a:xfrm>
            <a:off x="6908625" y="1554480"/>
            <a:ext cx="4842171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like 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和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love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两个词的向量可能比较接近，因为这两个词可能会出现很多类似的上下文！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7F6430-D568-B3AC-04C2-B97DB4E6FE7F}"/>
              </a:ext>
            </a:extLst>
          </p:cNvPr>
          <p:cNvSpPr txBox="1"/>
          <p:nvPr/>
        </p:nvSpPr>
        <p:spPr>
          <a:xfrm>
            <a:off x="4647765" y="3839006"/>
            <a:ext cx="454588" cy="3726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22994-4F10-12CC-174F-938F1B9B3068}"/>
              </a:ext>
            </a:extLst>
          </p:cNvPr>
          <p:cNvSpPr txBox="1"/>
          <p:nvPr/>
        </p:nvSpPr>
        <p:spPr>
          <a:xfrm>
            <a:off x="4017634" y="4208407"/>
            <a:ext cx="454588" cy="3726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7871D-1212-5B2B-D5A0-CE022A7C0495}"/>
              </a:ext>
            </a:extLst>
          </p:cNvPr>
          <p:cNvSpPr txBox="1"/>
          <p:nvPr/>
        </p:nvSpPr>
        <p:spPr>
          <a:xfrm>
            <a:off x="2678652" y="1554480"/>
            <a:ext cx="666975" cy="3927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DDE9E2-4DD2-6D03-F435-379EB10FC7EC}"/>
              </a:ext>
            </a:extLst>
          </p:cNvPr>
          <p:cNvSpPr txBox="1"/>
          <p:nvPr/>
        </p:nvSpPr>
        <p:spPr>
          <a:xfrm>
            <a:off x="2678651" y="2131416"/>
            <a:ext cx="666975" cy="3927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49797E-AEF3-239E-9E91-CEF15BE5C371}"/>
              </a:ext>
            </a:extLst>
          </p:cNvPr>
          <p:cNvSpPr txBox="1"/>
          <p:nvPr/>
        </p:nvSpPr>
        <p:spPr>
          <a:xfrm>
            <a:off x="7492486" y="3869814"/>
            <a:ext cx="454588" cy="3726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24ADD5-D163-9038-E9DD-0AD15982ADFD}"/>
              </a:ext>
            </a:extLst>
          </p:cNvPr>
          <p:cNvSpPr txBox="1"/>
          <p:nvPr/>
        </p:nvSpPr>
        <p:spPr>
          <a:xfrm>
            <a:off x="9462876" y="4515163"/>
            <a:ext cx="2673929" cy="489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+mn-ea"/>
              </a:rPr>
              <a:t>每个词都可以转化为一个长度为词典大小的向量！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33770941-D1EE-04DB-DEEC-F9B13FF5E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19985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4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4D898-946E-50C6-3A06-82DD39BA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022C1D-40C5-3375-0E3D-84A52BE3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基于词共现矩阵的词表示问题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849408-4BFF-34B9-5BAD-0AD33EC75013}"/>
              </a:ext>
            </a:extLst>
          </p:cNvPr>
          <p:cNvSpPr txBox="1"/>
          <p:nvPr/>
        </p:nvSpPr>
        <p:spPr>
          <a:xfrm>
            <a:off x="2255728" y="1416355"/>
            <a:ext cx="9456107" cy="335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latin typeface="+mn-ea"/>
              </a:rPr>
              <a:t>建模了词和词之间的语义相似</a:t>
            </a:r>
            <a:endParaRPr kumimoji="1" lang="en-US" altLang="zh-CN" sz="2400" dirty="0">
              <a:latin typeface="+mn-ea"/>
            </a:endParaRPr>
          </a:p>
          <a:p>
            <a:pPr>
              <a:lnSpc>
                <a:spcPct val="150000"/>
              </a:lnSpc>
              <a:buSzPct val="80000"/>
            </a:pPr>
            <a:endParaRPr kumimoji="1" lang="en-US" altLang="zh-CN" sz="2400" dirty="0">
              <a:latin typeface="+mn-ea"/>
            </a:endParaRPr>
          </a:p>
          <a:p>
            <a:pPr>
              <a:lnSpc>
                <a:spcPct val="150000"/>
              </a:lnSpc>
              <a:buSzPct val="80000"/>
            </a:pPr>
            <a:r>
              <a:rPr kumimoji="1" lang="zh-CN" altLang="en-US" sz="2400" dirty="0">
                <a:latin typeface="+mn-ea"/>
              </a:rPr>
              <a:t>但是</a:t>
            </a:r>
            <a:r>
              <a:rPr kumimoji="1" lang="en-US" altLang="zh-CN" sz="2400" dirty="0">
                <a:latin typeface="+mn-ea"/>
              </a:rPr>
              <a:t>…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endParaRPr kumimoji="1"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词向量的维度等于词典的维度（过高）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itchFamily="2" charset="2"/>
              <a:buChar char="n"/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词向量过于稀疏（词共现矩阵中大量元素可能为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0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）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2A79DC-5889-8F97-2572-9D8ACFD56C13}"/>
              </a:ext>
            </a:extLst>
          </p:cNvPr>
          <p:cNvSpPr txBox="1"/>
          <p:nvPr/>
        </p:nvSpPr>
        <p:spPr>
          <a:xfrm>
            <a:off x="3275861" y="5441645"/>
            <a:ext cx="7902397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4000" b="1" dirty="0">
                <a:solidFill>
                  <a:srgbClr val="FF0000"/>
                </a:solidFill>
                <a:latin typeface="+mn-ea"/>
              </a:rPr>
              <a:t>解决思路：对特征进行降维！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75AF02D-BBE3-7A68-ECD3-0B18D84C0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19985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7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2160-E052-5C43-C810-86613B42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205F93E-F16F-7267-BCA1-1714512C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特征降维（以二维空间为例）</a:t>
            </a:r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C827265-91B0-A3B1-8AA3-2E864044D99C}"/>
              </a:ext>
            </a:extLst>
          </p:cNvPr>
          <p:cNvCxnSpPr>
            <a:cxnSpLocks/>
          </p:cNvCxnSpPr>
          <p:nvPr/>
        </p:nvCxnSpPr>
        <p:spPr>
          <a:xfrm>
            <a:off x="3266661" y="4177693"/>
            <a:ext cx="2342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4D0A091-498B-34E5-494B-6E50AED60419}"/>
              </a:ext>
            </a:extLst>
          </p:cNvPr>
          <p:cNvCxnSpPr>
            <a:cxnSpLocks/>
          </p:cNvCxnSpPr>
          <p:nvPr/>
        </p:nvCxnSpPr>
        <p:spPr>
          <a:xfrm flipV="1">
            <a:off x="3419061" y="1716300"/>
            <a:ext cx="0" cy="2613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6059B5B-177B-F56E-8A49-F5EA5FB5F773}"/>
              </a:ext>
            </a:extLst>
          </p:cNvPr>
          <p:cNvGrpSpPr/>
          <p:nvPr/>
        </p:nvGrpSpPr>
        <p:grpSpPr>
          <a:xfrm rot="15611526">
            <a:off x="3658219" y="2459670"/>
            <a:ext cx="1253290" cy="1279864"/>
            <a:chOff x="2920581" y="2933315"/>
            <a:chExt cx="1253290" cy="127986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6F04A80-CBAC-E763-4E91-1CEF1723E638}"/>
                </a:ext>
              </a:extLst>
            </p:cNvPr>
            <p:cNvSpPr/>
            <p:nvPr/>
          </p:nvSpPr>
          <p:spPr>
            <a:xfrm rot="19586371">
              <a:off x="2920581" y="293331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E336ED2-8DC6-52FF-CC8D-DF6F6C22F206}"/>
                </a:ext>
              </a:extLst>
            </p:cNvPr>
            <p:cNvSpPr/>
            <p:nvPr/>
          </p:nvSpPr>
          <p:spPr>
            <a:xfrm rot="19586371">
              <a:off x="3311920" y="32909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0E5309F-4814-0522-E8AA-1C8B467513B8}"/>
                </a:ext>
              </a:extLst>
            </p:cNvPr>
            <p:cNvSpPr/>
            <p:nvPr/>
          </p:nvSpPr>
          <p:spPr>
            <a:xfrm rot="19586371">
              <a:off x="3446396" y="363852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3ABD205-E4CD-1938-A9F4-242617384EB1}"/>
                </a:ext>
              </a:extLst>
            </p:cNvPr>
            <p:cNvSpPr/>
            <p:nvPr/>
          </p:nvSpPr>
          <p:spPr>
            <a:xfrm rot="19586371">
              <a:off x="3682581" y="369531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135828-D191-C768-4574-CD5EF33AEA65}"/>
                </a:ext>
              </a:extLst>
            </p:cNvPr>
            <p:cNvSpPr/>
            <p:nvPr/>
          </p:nvSpPr>
          <p:spPr>
            <a:xfrm rot="19586371">
              <a:off x="3912774" y="378675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7D00CA-9959-6FD7-C802-105E373C47BD}"/>
                </a:ext>
              </a:extLst>
            </p:cNvPr>
            <p:cNvSpPr/>
            <p:nvPr/>
          </p:nvSpPr>
          <p:spPr>
            <a:xfrm rot="19586371">
              <a:off x="4101871" y="414117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7D84EED-B779-B536-FED9-15CDEF0948DE}"/>
              </a:ext>
            </a:extLst>
          </p:cNvPr>
          <p:cNvCxnSpPr>
            <a:cxnSpLocks/>
          </p:cNvCxnSpPr>
          <p:nvPr/>
        </p:nvCxnSpPr>
        <p:spPr>
          <a:xfrm>
            <a:off x="7741250" y="4177693"/>
            <a:ext cx="2420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EB2563B-50DA-2312-7A13-882D5C5C6EC2}"/>
              </a:ext>
            </a:extLst>
          </p:cNvPr>
          <p:cNvCxnSpPr>
            <a:cxnSpLocks/>
          </p:cNvCxnSpPr>
          <p:nvPr/>
        </p:nvCxnSpPr>
        <p:spPr>
          <a:xfrm flipV="1">
            <a:off x="7893650" y="1716300"/>
            <a:ext cx="0" cy="2613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A416F6B-A42A-F0DB-31D3-B78D05817157}"/>
              </a:ext>
            </a:extLst>
          </p:cNvPr>
          <p:cNvGrpSpPr/>
          <p:nvPr/>
        </p:nvGrpSpPr>
        <p:grpSpPr>
          <a:xfrm rot="15611526">
            <a:off x="8132808" y="2459670"/>
            <a:ext cx="1253290" cy="1279864"/>
            <a:chOff x="2920581" y="2933315"/>
            <a:chExt cx="1253290" cy="127986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42AF136-58D6-9F9F-603A-D99F18CC81FC}"/>
                </a:ext>
              </a:extLst>
            </p:cNvPr>
            <p:cNvSpPr/>
            <p:nvPr/>
          </p:nvSpPr>
          <p:spPr>
            <a:xfrm rot="19586371">
              <a:off x="2920581" y="293331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6F8D3BB-D09F-A180-5D9F-B7CC943E4F1C}"/>
                </a:ext>
              </a:extLst>
            </p:cNvPr>
            <p:cNvSpPr/>
            <p:nvPr/>
          </p:nvSpPr>
          <p:spPr>
            <a:xfrm rot="19586371">
              <a:off x="3311920" y="32909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30664E-728A-99F7-86D1-3F2FFE903587}"/>
                </a:ext>
              </a:extLst>
            </p:cNvPr>
            <p:cNvSpPr/>
            <p:nvPr/>
          </p:nvSpPr>
          <p:spPr>
            <a:xfrm rot="19586371">
              <a:off x="3446396" y="363852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CA7EE7E-FFAA-0F9F-A0FA-F9CB31A63C59}"/>
                </a:ext>
              </a:extLst>
            </p:cNvPr>
            <p:cNvSpPr/>
            <p:nvPr/>
          </p:nvSpPr>
          <p:spPr>
            <a:xfrm rot="19586371">
              <a:off x="3682581" y="369531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1F06870-63F0-0D53-0236-0B4A1F326873}"/>
                </a:ext>
              </a:extLst>
            </p:cNvPr>
            <p:cNvSpPr/>
            <p:nvPr/>
          </p:nvSpPr>
          <p:spPr>
            <a:xfrm rot="19586371">
              <a:off x="3912774" y="378675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228B396-42BC-9826-BCCE-DD98F9456BAD}"/>
                </a:ext>
              </a:extLst>
            </p:cNvPr>
            <p:cNvSpPr/>
            <p:nvPr/>
          </p:nvSpPr>
          <p:spPr>
            <a:xfrm rot="19586371">
              <a:off x="4101871" y="414117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EBE6F9F-7050-9AB5-68D8-209A6B8137DE}"/>
              </a:ext>
            </a:extLst>
          </p:cNvPr>
          <p:cNvCxnSpPr>
            <a:cxnSpLocks/>
          </p:cNvCxnSpPr>
          <p:nvPr/>
        </p:nvCxnSpPr>
        <p:spPr>
          <a:xfrm flipV="1">
            <a:off x="7884500" y="2100430"/>
            <a:ext cx="1617421" cy="207726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110793D-18AF-27DC-A9BF-C1661A287CBC}"/>
              </a:ext>
            </a:extLst>
          </p:cNvPr>
          <p:cNvSpPr txBox="1"/>
          <p:nvPr/>
        </p:nvSpPr>
        <p:spPr>
          <a:xfrm>
            <a:off x="2870735" y="5141700"/>
            <a:ext cx="830996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FF0000"/>
                </a:solidFill>
              </a:rPr>
              <a:t>二维空间中的特征，实际上用一维就可以很大程度上去表达！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B84C9C6-7CDD-4334-7F09-27993474F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29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34BF-939D-1165-C577-0E263890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DCE6D9-B433-EDCA-044E-A821AD26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基于线性变换的降维方法</a:t>
            </a:r>
            <a:endParaRPr lang="zh-CN" altLang="en-US" dirty="0"/>
          </a:p>
        </p:txBody>
      </p:sp>
      <p:graphicFrame>
        <p:nvGraphicFramePr>
          <p:cNvPr id="2" name="Group 44">
            <a:extLst>
              <a:ext uri="{FF2B5EF4-FFF2-40B4-BE49-F238E27FC236}">
                <a16:creationId xmlns:a16="http://schemas.microsoft.com/office/drawing/2014/main" id="{74F92F12-63E9-6DB3-2958-AC7EE65DDDDF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3052595" y="2554121"/>
          <a:ext cx="1628371" cy="2532882"/>
        </p:xfrm>
        <a:graphic>
          <a:graphicData uri="http://schemas.openxmlformats.org/drawingml/2006/table">
            <a:tbl>
              <a:tblPr/>
              <a:tblGrid>
                <a:gridCol w="383095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786266097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88932246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</a:tblGrid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0493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n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p:graphicFrame>
        <p:nvGraphicFramePr>
          <p:cNvPr id="9" name="Group 44">
            <a:extLst>
              <a:ext uri="{FF2B5EF4-FFF2-40B4-BE49-F238E27FC236}">
                <a16:creationId xmlns:a16="http://schemas.microsoft.com/office/drawing/2014/main" id="{1CFA3071-7856-3268-FBA7-67D7FB88EC17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5233498" y="2842896"/>
          <a:ext cx="1245424" cy="2077700"/>
        </p:xfrm>
        <a:graphic>
          <a:graphicData uri="http://schemas.openxmlformats.org/drawingml/2006/table">
            <a:tbl>
              <a:tblPr/>
              <a:tblGrid>
                <a:gridCol w="311467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39132056"/>
                    </a:ext>
                  </a:extLst>
                </a:gridCol>
              </a:tblGrid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k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d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5A2EF3A-F0AB-2E47-4709-3258A6BC37E2}"/>
              </a:ext>
            </a:extLst>
          </p:cNvPr>
          <p:cNvSpPr txBox="1"/>
          <p:nvPr/>
        </p:nvSpPr>
        <p:spPr>
          <a:xfrm>
            <a:off x="2379983" y="2067303"/>
            <a:ext cx="897682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400" b="1" dirty="0">
                <a:latin typeface="+mn-ea"/>
              </a:rPr>
              <a:t>词共现矩阵</a:t>
            </a:r>
            <a:endParaRPr kumimoji="1" lang="en" altLang="zh-CN" sz="14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ED5747-3666-8FA0-2BA2-0694934A9778}"/>
              </a:ext>
            </a:extLst>
          </p:cNvPr>
          <p:cNvSpPr txBox="1"/>
          <p:nvPr/>
        </p:nvSpPr>
        <p:spPr>
          <a:xfrm>
            <a:off x="3472645" y="2209515"/>
            <a:ext cx="703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Inter"/>
              </a:rPr>
              <a:t>词特征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200000-22F7-4B82-2604-C80752765DB9}"/>
                  </a:ext>
                </a:extLst>
              </p:cNvPr>
              <p:cNvSpPr txBox="1"/>
              <p:nvPr/>
            </p:nvSpPr>
            <p:spPr>
              <a:xfrm>
                <a:off x="3541976" y="5199924"/>
                <a:ext cx="50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200000-22F7-4B82-2604-C8075276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76" y="5199924"/>
                <a:ext cx="506614" cy="276999"/>
              </a:xfrm>
              <a:prstGeom prst="rect">
                <a:avLst/>
              </a:prstGeom>
              <a:blipFill>
                <a:blip r:embed="rId8"/>
                <a:stretch>
                  <a:fillRect l="-4878" r="-975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C74C1DA-2B58-9BF0-C1A9-DCAD2D85B168}"/>
              </a:ext>
            </a:extLst>
          </p:cNvPr>
          <p:cNvSpPr txBox="1"/>
          <p:nvPr/>
        </p:nvSpPr>
        <p:spPr>
          <a:xfrm>
            <a:off x="2441034" y="3145673"/>
            <a:ext cx="535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Inter"/>
              </a:rPr>
              <a:t>词</a:t>
            </a:r>
            <a:endParaRPr kumimoji="1"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C3D41-EA89-A13F-62D8-49DBF9C5CC17}"/>
              </a:ext>
            </a:extLst>
          </p:cNvPr>
          <p:cNvSpPr txBox="1"/>
          <p:nvPr/>
        </p:nvSpPr>
        <p:spPr>
          <a:xfrm>
            <a:off x="2976739" y="5596525"/>
            <a:ext cx="2075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latin typeface="Inter"/>
              </a:rPr>
              <a:t>特点：高维、稀疏、可解释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CAF4E68-59E2-0F6E-1D02-056BF58A3434}"/>
                  </a:ext>
                </a:extLst>
              </p:cNvPr>
              <p:cNvSpPr txBox="1"/>
              <p:nvPr/>
            </p:nvSpPr>
            <p:spPr>
              <a:xfrm>
                <a:off x="2679000" y="261854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CAF4E68-59E2-0F6E-1D02-056BF58A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000" y="2618542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16667" r="-166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F45AC0-8209-989C-688C-E3D5005B4DAA}"/>
                  </a:ext>
                </a:extLst>
              </p:cNvPr>
              <p:cNvSpPr txBox="1"/>
              <p:nvPr/>
            </p:nvSpPr>
            <p:spPr>
              <a:xfrm>
                <a:off x="4842323" y="3696327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F45AC0-8209-989C-688C-E3D5005B4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23" y="3696327"/>
                <a:ext cx="229230" cy="276999"/>
              </a:xfrm>
              <a:prstGeom prst="rect">
                <a:avLst/>
              </a:prstGeom>
              <a:blipFill>
                <a:blip r:embed="rId10"/>
                <a:stretch>
                  <a:fillRect l="-15789" r="-1052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A75357D-7AA2-2DA2-9771-A60CC23E7878}"/>
                  </a:ext>
                </a:extLst>
              </p:cNvPr>
              <p:cNvSpPr txBox="1"/>
              <p:nvPr/>
            </p:nvSpPr>
            <p:spPr>
              <a:xfrm>
                <a:off x="5575867" y="5199923"/>
                <a:ext cx="502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A75357D-7AA2-2DA2-9771-A60CC23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67" y="5199923"/>
                <a:ext cx="502958" cy="276999"/>
              </a:xfrm>
              <a:prstGeom prst="rect">
                <a:avLst/>
              </a:prstGeom>
              <a:blipFill>
                <a:blip r:embed="rId11"/>
                <a:stretch>
                  <a:fillRect l="-12500" r="-75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Group 44">
            <a:extLst>
              <a:ext uri="{FF2B5EF4-FFF2-40B4-BE49-F238E27FC236}">
                <a16:creationId xmlns:a16="http://schemas.microsoft.com/office/drawing/2014/main" id="{68F8F816-516E-339F-4170-41B850D5C2B4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358295" y="2554120"/>
          <a:ext cx="1317052" cy="2532882"/>
        </p:xfrm>
        <a:graphic>
          <a:graphicData uri="http://schemas.openxmlformats.org/drawingml/2006/table">
            <a:tbl>
              <a:tblPr/>
              <a:tblGrid>
                <a:gridCol w="383095">
                  <a:extLst>
                    <a:ext uri="{9D8B030D-6E8A-4147-A177-3AD203B41FA5}">
                      <a16:colId xmlns:a16="http://schemas.microsoft.com/office/drawing/2014/main" val="128734470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3005383548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1889322465"/>
                    </a:ext>
                  </a:extLst>
                </a:gridCol>
                <a:gridCol w="311319">
                  <a:extLst>
                    <a:ext uri="{9D8B030D-6E8A-4147-A177-3AD203B41FA5}">
                      <a16:colId xmlns:a16="http://schemas.microsoft.com/office/drawing/2014/main" val="2844008188"/>
                    </a:ext>
                  </a:extLst>
                </a:gridCol>
              </a:tblGrid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k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1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2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0493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3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…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"/>
                        </a:rPr>
                        <a:t>n</a:t>
                      </a: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"/>
                      </a:endParaRPr>
                    </a:p>
                  </a:txBody>
                  <a:tcPr marT="90000" marB="90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98960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B4C83AEE-C3F9-EE42-A590-D555F74C3767}"/>
              </a:ext>
            </a:extLst>
          </p:cNvPr>
          <p:cNvSpPr txBox="1"/>
          <p:nvPr/>
        </p:nvSpPr>
        <p:spPr>
          <a:xfrm>
            <a:off x="7362622" y="2209514"/>
            <a:ext cx="131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Inter"/>
              </a:rPr>
              <a:t>降维后的词特征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4CA333F-339C-E3EF-6733-562B3FE312C8}"/>
                  </a:ext>
                </a:extLst>
              </p:cNvPr>
              <p:cNvSpPr txBox="1"/>
              <p:nvPr/>
            </p:nvSpPr>
            <p:spPr>
              <a:xfrm>
                <a:off x="7781503" y="5199923"/>
                <a:ext cx="499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4CA333F-339C-E3EF-6733-562B3FE3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503" y="5199923"/>
                <a:ext cx="499624" cy="276999"/>
              </a:xfrm>
              <a:prstGeom prst="rect">
                <a:avLst/>
              </a:prstGeom>
              <a:blipFill>
                <a:blip r:embed="rId12"/>
                <a:stretch>
                  <a:fillRect l="-5000" r="-10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5FF847-3394-DA14-2804-B11086304563}"/>
                  </a:ext>
                </a:extLst>
              </p:cNvPr>
              <p:cNvSpPr txBox="1"/>
              <p:nvPr/>
            </p:nvSpPr>
            <p:spPr>
              <a:xfrm>
                <a:off x="4853555" y="2895541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5FF847-3394-DA14-2804-B1108630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55" y="2895541"/>
                <a:ext cx="292772" cy="276999"/>
              </a:xfrm>
              <a:prstGeom prst="rect">
                <a:avLst/>
              </a:prstGeom>
              <a:blipFill>
                <a:blip r:embed="rId13"/>
                <a:stretch>
                  <a:fillRect l="-16667" r="-1250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66AF96-511B-D348-BE4D-96CED263F5E3}"/>
                  </a:ext>
                </a:extLst>
              </p:cNvPr>
              <p:cNvSpPr txBox="1"/>
              <p:nvPr/>
            </p:nvSpPr>
            <p:spPr>
              <a:xfrm>
                <a:off x="6974273" y="2618541"/>
                <a:ext cx="269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66AF96-511B-D348-BE4D-96CED263F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273" y="2618541"/>
                <a:ext cx="269304" cy="276999"/>
              </a:xfrm>
              <a:prstGeom prst="rect">
                <a:avLst/>
              </a:prstGeom>
              <a:blipFill>
                <a:blip r:embed="rId14"/>
                <a:stretch>
                  <a:fillRect l="-22727" r="-2272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AB53246C-765E-C862-0050-89F2E4175809}"/>
              </a:ext>
            </a:extLst>
          </p:cNvPr>
          <p:cNvSpPr txBox="1"/>
          <p:nvPr/>
        </p:nvSpPr>
        <p:spPr>
          <a:xfrm>
            <a:off x="7243577" y="5598512"/>
            <a:ext cx="2325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latin typeface="Inter"/>
              </a:rPr>
              <a:t>特点：低维、稠密、不可解释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53928D5-AE3C-49B9-082A-E2038CCA8E64}"/>
                  </a:ext>
                </a:extLst>
              </p:cNvPr>
              <p:cNvSpPr txBox="1"/>
              <p:nvPr/>
            </p:nvSpPr>
            <p:spPr>
              <a:xfrm>
                <a:off x="6802076" y="368206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53928D5-AE3C-49B9-082A-E2038CCA8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76" y="3682062"/>
                <a:ext cx="237244" cy="276999"/>
              </a:xfrm>
              <a:prstGeom prst="rect">
                <a:avLst/>
              </a:prstGeom>
              <a:blipFill>
                <a:blip r:embed="rId15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4142A79-2F9E-3F3E-A5CE-85BD8D03C33D}"/>
                  </a:ext>
                </a:extLst>
              </p:cNvPr>
              <p:cNvSpPr txBox="1"/>
              <p:nvPr/>
            </p:nvSpPr>
            <p:spPr>
              <a:xfrm>
                <a:off x="2034917" y="1016994"/>
                <a:ext cx="5471670" cy="712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使用一个线性变换矩阵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2000" b="1" i="0" dirty="0" smtClean="0">
                        <a:solidFill>
                          <a:schemeClr val="tx1"/>
                        </a:solidFill>
                        <a:latin typeface="+mn-ea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，就可以对特征进行降维</a:t>
                </a: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4142A79-2F9E-3F3E-A5CE-85BD8D03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17" y="1016994"/>
                <a:ext cx="5471670" cy="712631"/>
              </a:xfrm>
              <a:prstGeom prst="rect">
                <a:avLst/>
              </a:prstGeom>
              <a:blipFill>
                <a:blip r:embed="rId16"/>
                <a:stretch>
                  <a:fillRect l="-3016" t="-7018"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8CD53C-7AC5-387B-F97F-BED87D621389}"/>
                  </a:ext>
                </a:extLst>
              </p:cNvPr>
              <p:cNvSpPr txBox="1"/>
              <p:nvPr/>
            </p:nvSpPr>
            <p:spPr>
              <a:xfrm>
                <a:off x="8901662" y="5124434"/>
                <a:ext cx="1864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8CD53C-7AC5-387B-F97F-BED87D62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662" y="5124434"/>
                <a:ext cx="18648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顺序访问存储器 6">
                <a:extLst>
                  <a:ext uri="{FF2B5EF4-FFF2-40B4-BE49-F238E27FC236}">
                    <a16:creationId xmlns:a16="http://schemas.microsoft.com/office/drawing/2014/main" id="{FF1E51FA-476D-78BB-1AE5-E55E3AA8CD83}"/>
                  </a:ext>
                </a:extLst>
              </p:cNvPr>
              <p:cNvSpPr/>
              <p:nvPr/>
            </p:nvSpPr>
            <p:spPr>
              <a:xfrm>
                <a:off x="9928558" y="3199084"/>
                <a:ext cx="2057083" cy="1368094"/>
              </a:xfrm>
              <a:prstGeom prst="flowChartMagneticTap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kumimoji="1" lang="zh-CN" altLang="en-US" sz="1400" b="1" dirty="0">
                    <a:solidFill>
                      <a:srgbClr val="FF0000"/>
                    </a:solidFill>
                    <a:latin typeface="+mn-ea"/>
                  </a:rPr>
                  <a:t>问题</a:t>
                </a:r>
                <a:r>
                  <a:rPr kumimoji="1" lang="zh-CN" altLang="en-US" sz="1400" b="1" dirty="0">
                    <a:solidFill>
                      <a:schemeClr val="tx1"/>
                    </a:solidFill>
                    <a:latin typeface="+mn-ea"/>
                  </a:rPr>
                  <a:t> ：如何定义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sz="1400" b="1" dirty="0">
                    <a:solidFill>
                      <a:schemeClr val="tx1"/>
                    </a:solidFill>
                    <a:latin typeface="+mn-ea"/>
                  </a:rPr>
                  <a:t> 多大程度上保留了 𝐴 中的重要信息 ？</a:t>
                </a:r>
                <a:endParaRPr kumimoji="1" lang="en-US" altLang="zh-CN" sz="1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" name="顺序访问存储器 6">
                <a:extLst>
                  <a:ext uri="{FF2B5EF4-FFF2-40B4-BE49-F238E27FC236}">
                    <a16:creationId xmlns:a16="http://schemas.microsoft.com/office/drawing/2014/main" id="{FF1E51FA-476D-78BB-1AE5-E55E3AA8C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558" y="3199084"/>
                <a:ext cx="2057083" cy="1368094"/>
              </a:xfrm>
              <a:prstGeom prst="flowChartMagneticTap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8FD32D-8CAB-25AA-B9C2-69ED53134E73}"/>
                  </a:ext>
                </a:extLst>
              </p:cNvPr>
              <p:cNvSpPr txBox="1"/>
              <p:nvPr/>
            </p:nvSpPr>
            <p:spPr>
              <a:xfrm>
                <a:off x="8601739" y="1063745"/>
                <a:ext cx="3306379" cy="865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可以理解为，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1600" b="1" i="0" dirty="0" smtClean="0">
                        <a:solidFill>
                          <a:schemeClr val="tx1"/>
                        </a:solidFill>
                        <a:latin typeface="+mn-ea"/>
                      </a:rPr>
                      <m:t> </m:t>
                    </m:r>
                  </m:oMath>
                </a14:m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 把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维特征空间中的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个点，转化为了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维特征空间中的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+mn-ea"/>
                  </a:rPr>
                  <a:t>个点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8FD32D-8CAB-25AA-B9C2-69ED5313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739" y="1063745"/>
                <a:ext cx="3306379" cy="865558"/>
              </a:xfrm>
              <a:prstGeom prst="rect">
                <a:avLst/>
              </a:prstGeom>
              <a:blipFill>
                <a:blip r:embed="rId19"/>
                <a:stretch>
                  <a:fillRect l="-3831" t="-4348" r="-3831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52F0C4-4D30-9800-88C9-0002BAAD2F52}"/>
                  </a:ext>
                </a:extLst>
              </p:cNvPr>
              <p:cNvSpPr txBox="1"/>
              <p:nvPr/>
            </p:nvSpPr>
            <p:spPr>
              <a:xfrm>
                <a:off x="2331681" y="6036636"/>
                <a:ext cx="9178033" cy="63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希望能找到一个线性变换矩阵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，让降维后的词特征矩阵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𝑨𝑾</m:t>
                    </m:r>
                  </m:oMath>
                </a14:m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 尽可能地保留 𝐴</a:t>
                </a:r>
                <a:r>
                  <a:rPr kumimoji="1" lang="en" altLang="zh-CN" sz="20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zh-CN" altLang="en-US" sz="2000" b="1" dirty="0">
                    <a:solidFill>
                      <a:schemeClr val="tx1"/>
                    </a:solidFill>
                    <a:latin typeface="+mn-ea"/>
                  </a:rPr>
                  <a:t>中的重要信息！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52F0C4-4D30-9800-88C9-0002BAAD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81" y="6036636"/>
                <a:ext cx="9178033" cy="639662"/>
              </a:xfrm>
              <a:prstGeom prst="rect">
                <a:avLst/>
              </a:prstGeom>
              <a:blipFill>
                <a:blip r:embed="rId20"/>
                <a:stretch>
                  <a:fillRect l="-1657" t="-9804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顺序访问存储器 14">
                <a:extLst>
                  <a:ext uri="{FF2B5EF4-FFF2-40B4-BE49-F238E27FC236}">
                    <a16:creationId xmlns:a16="http://schemas.microsoft.com/office/drawing/2014/main" id="{E6F4CB13-8ED2-B436-B85E-ED7C1D162C5E}"/>
                  </a:ext>
                </a:extLst>
              </p:cNvPr>
              <p:cNvSpPr/>
              <p:nvPr/>
            </p:nvSpPr>
            <p:spPr>
              <a:xfrm>
                <a:off x="10395325" y="1880903"/>
                <a:ext cx="1512793" cy="821697"/>
              </a:xfrm>
              <a:prstGeom prst="flowChartMagneticTap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zh-CN" alt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400" b="1" dirty="0">
                    <a:solidFill>
                      <a:schemeClr val="tx1"/>
                    </a:solidFill>
                    <a:latin typeface="+mn-ea"/>
                  </a:rPr>
                  <a:t>是预定义的正整数</a:t>
                </a:r>
                <a:endParaRPr kumimoji="1" lang="zh-CN" altLang="en-US" sz="14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顺序访问存储器 14">
                <a:extLst>
                  <a:ext uri="{FF2B5EF4-FFF2-40B4-BE49-F238E27FC236}">
                    <a16:creationId xmlns:a16="http://schemas.microsoft.com/office/drawing/2014/main" id="{E6F4CB13-8ED2-B436-B85E-ED7C1D162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325" y="1880903"/>
                <a:ext cx="1512793" cy="821697"/>
              </a:xfrm>
              <a:prstGeom prst="flowChartMagneticTap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6A14A76-497C-9326-2FA3-512950977C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8186"/>
              </p:ext>
            </p:extLst>
          </p:nvPr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28665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2041</Words>
  <Application>Microsoft Macintosh PowerPoint</Application>
  <PresentationFormat>宽屏</PresentationFormat>
  <Paragraphs>383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阿里巴巴普惠体 B</vt:lpstr>
      <vt:lpstr>等线</vt:lpstr>
      <vt:lpstr>思源黑体 CN Bold</vt:lpstr>
      <vt:lpstr>思源黑体 CN Light</vt:lpstr>
      <vt:lpstr>思源宋体 CN Heavy</vt:lpstr>
      <vt:lpstr>微软雅黑</vt:lpstr>
      <vt:lpstr>Inter</vt:lpstr>
      <vt:lpstr>Arial</vt:lpstr>
      <vt:lpstr>Cambria Math</vt:lpstr>
      <vt:lpstr>Segoe UI Light</vt:lpstr>
      <vt:lpstr>Wingdings</vt:lpstr>
      <vt:lpstr>自定义设计方案</vt:lpstr>
      <vt:lpstr>1_51PPT模板网   www.51pptmoban.com</vt:lpstr>
      <vt:lpstr>PowerPoint 演示文稿</vt:lpstr>
      <vt:lpstr>从词袋模型到语义理解的进阶</vt:lpstr>
      <vt:lpstr>词共现：基于分布相似性的词表示</vt:lpstr>
      <vt:lpstr>词共现：基于分布相似性的词表示</vt:lpstr>
      <vt:lpstr>如何利用词的上下文来表示一个词？</vt:lpstr>
      <vt:lpstr>基于窗口的词共现矩阵示例</vt:lpstr>
      <vt:lpstr>基于词共现矩阵的词表示问题</vt:lpstr>
      <vt:lpstr>特征降维（以二维空间为例）</vt:lpstr>
      <vt:lpstr>基于线性变换的降维方法</vt:lpstr>
      <vt:lpstr>基于线性变换的降维方法</vt:lpstr>
      <vt:lpstr>经典线性变换降维方法：奇异值分解（SVD）</vt:lpstr>
      <vt:lpstr>经典线性变换降维方法：奇异值分解（SVD）</vt:lpstr>
      <vt:lpstr>经典线性变换降维方法：奇异值分解（SVD）</vt:lpstr>
      <vt:lpstr>经典线性变换降维方法：奇异值分解（SVD）</vt:lpstr>
      <vt:lpstr>经典线性变换降维方法：奇异值分解（SVD）</vt:lpstr>
      <vt:lpstr>奇异值分解（SVD）的更多细节…</vt:lpstr>
      <vt:lpstr>构建词共现矩阵的一些 Trick</vt:lpstr>
      <vt:lpstr>词向量的可视化案例</vt:lpstr>
      <vt:lpstr>词向量的可视化案例</vt:lpstr>
      <vt:lpstr>小结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Microsoft Office User</cp:lastModifiedBy>
  <cp:revision>1404</cp:revision>
  <cp:lastPrinted>2024-08-20T01:31:00Z</cp:lastPrinted>
  <dcterms:created xsi:type="dcterms:W3CDTF">1900-01-01T00:00:00Z</dcterms:created>
  <dcterms:modified xsi:type="dcterms:W3CDTF">2025-02-13T20:24:46Z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2052-11.8.2.11718</vt:lpwstr>
  </property>
</Properties>
</file>